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_rels/notesSlide5.xml.rels" ContentType="application/vnd.openxmlformats-package.relationships+xml"/>
  <Override PartName="/ppt/notesSlides/_rels/notesSlide12.xml.rels" ContentType="application/vnd.openxmlformats-package.relationships+xml"/>
  <Override PartName="/ppt/notesSlides/_rels/notesSlide31.xml.rels" ContentType="application/vnd.openxmlformats-package.relationships+xml"/>
  <Override PartName="/ppt/notesSlides/_rels/notesSlide15.xml.rels" ContentType="application/vnd.openxmlformats-package.relationships+xml"/>
  <Override PartName="/ppt/notesSlides/_rels/notesSlide22.xml.rels" ContentType="application/vnd.openxmlformats-package.relationships+xml"/>
  <Override PartName="/ppt/notesSlides/_rels/notesSlide37.xml.rels" ContentType="application/vnd.openxmlformats-package.relationships+xml"/>
  <Override PartName="/ppt/notesSlides/_rels/notesSlide2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26.xml.rels" ContentType="application/vnd.openxmlformats-package.relationships+xml"/>
  <Override PartName="/ppt/notesSlides/_rels/notesSlide20.xml.rels" ContentType="application/vnd.openxmlformats-package.relationships+xml"/>
  <Override PartName="/ppt/notesSlides/_rels/notesSlide19.xml.rels" ContentType="application/vnd.openxmlformats-package.relationships+xml"/>
  <Override PartName="/ppt/notesSlides/_rels/notesSlide14.xml.rels" ContentType="application/vnd.openxmlformats-package.relationships+xml"/>
  <Override PartName="/ppt/notesSlides/_rels/notesSlide33.xml.rels" ContentType="application/vnd.openxmlformats-package.relationships+xml"/>
  <Override PartName="/ppt/notesSlides/_rels/notesSlide16.xml.rels" ContentType="application/vnd.openxmlformats-package.relationships+xml"/>
  <Override PartName="/ppt/notesSlides/_rels/notesSlide32.xml.rels" ContentType="application/vnd.openxmlformats-package.relationships+xml"/>
  <Override PartName="/ppt/notesSlides/_rels/notesSlide38.xml.rels" ContentType="application/vnd.openxmlformats-package.relationships+xml"/>
  <Override PartName="/ppt/notesSlides/_rels/notesSlide23.xml.rels" ContentType="application/vnd.openxmlformats-package.relationships+xml"/>
  <Override PartName="/ppt/notesSlides/_rels/notesSlide1.xml.rels" ContentType="application/vnd.openxmlformats-package.relationships+xml"/>
  <Override PartName="/ppt/notesSlides/_rels/notesSlide25.xml.rels" ContentType="application/vnd.openxmlformats-package.relationships+xml"/>
  <Override PartName="/ppt/notesSlides/_rels/notesSlide18.xml.rels" ContentType="application/vnd.openxmlformats-package.relationships+xml"/>
  <Override PartName="/ppt/notesSlides/_rels/notesSlide17.xml.rels" ContentType="application/vnd.openxmlformats-package.relationships+xml"/>
  <Override PartName="/ppt/notesSlides/_rels/notesSlide24.xml.rels" ContentType="application/vnd.openxmlformats-package.relationships+xml"/>
  <Override PartName="/ppt/notesSlides/_rels/notesSlide34.xml.rels" ContentType="application/vnd.openxmlformats-package.relationships+xml"/>
  <Override PartName="/ppt/notesSlides/_rels/notesSlide27.xml.rels" ContentType="application/vnd.openxmlformats-package.relationships+xml"/>
  <Override PartName="/ppt/notesSlides/_rels/notesSlide3.xml.rels" ContentType="application/vnd.openxmlformats-package.relationships+xml"/>
  <Override PartName="/ppt/notesSlides/_rels/notesSlide35.xml.rels" ContentType="application/vnd.openxmlformats-package.relationships+xml"/>
  <Override PartName="/ppt/notesSlides/_rels/notesSlide28.xml.rels" ContentType="application/vnd.openxmlformats-package.relationships+xml"/>
  <Override PartName="/ppt/notesSlides/_rels/notesSlide4.xml.rels" ContentType="application/vnd.openxmlformats-package.relationships+xml"/>
  <Override PartName="/ppt/notesSlides/_rels/notesSlide29.xml.rels" ContentType="application/vnd.openxmlformats-package.relationships+xml"/>
  <Override PartName="/ppt/notesSlides/_rels/notesSlide30.xml.rels" ContentType="application/vnd.openxmlformats-package.relationships+xml"/>
  <Override PartName="/ppt/notesSlides/_rels/notesSlide21.xml.rels" ContentType="application/vnd.openxmlformats-package.relationships+xml"/>
  <Override PartName="/ppt/notesSlides/_rels/notesSlide36.xml.rels" ContentType="application/vnd.openxmlformats-package.relationships+xml"/>
  <Override PartName="/ppt/notesSlides/notesSlide35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32.xml" ContentType="application/vnd.openxmlformats-officedocument.presentationml.notesSlide+xml"/>
  <Override PartName="/ppt/_rels/presentation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6.xml.rels" ContentType="application/vnd.openxmlformats-package.relationships+xml"/>
  <Override PartName="/ppt/slideLayouts/slideLayout2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media/image27.png" ContentType="image/png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20.png" ContentType="image/png"/>
  <Override PartName="/ppt/media/image2.jpeg" ContentType="image/jpe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1.png" ContentType="image/png"/>
  <Override PartName="/ppt/media/image32.png" ContentType="image/png"/>
  <Override PartName="/ppt/media/image12.png" ContentType="image/png"/>
  <Override PartName="/ppt/media/image7.png" ContentType="image/png"/>
  <Override PartName="/ppt/media/image37.png" ContentType="image/png"/>
  <Override PartName="/ppt/media/image13.png" ContentType="image/png"/>
  <Override PartName="/ppt/media/image8.png" ContentType="image/png"/>
  <Override PartName="/ppt/media/image38.png" ContentType="image/png"/>
  <Override PartName="/ppt/media/image34.png" ContentType="image/png"/>
  <Override PartName="/ppt/media/image9.png" ContentType="image/png"/>
  <Override PartName="/ppt/media/image39.png" ContentType="image/png"/>
  <Override PartName="/ppt/media/image30.png" ContentType="image/png"/>
  <Override PartName="/ppt/media/image28.png" ContentType="image/png"/>
  <Override PartName="/ppt/media/image36.png" ContentType="image/png"/>
  <Override PartName="/ppt/media/image6.png" ContentType="image/png"/>
  <Override PartName="/ppt/media/image29.png" ContentType="image/png"/>
  <Override PartName="/ppt/media/image10.png" ContentType="image/png"/>
  <Override PartName="/ppt/media/image5.png" ContentType="image/png"/>
  <Override PartName="/ppt/media/image35.png" ContentType="image/png"/>
  <Override PartName="/ppt/media/image40.png" ContentType="image/png"/>
  <Override PartName="/ppt/media/image4.jpeg" ContentType="image/jpeg"/>
  <Override PartName="/ppt/media/image25.png" ContentType="image/png"/>
  <Override PartName="/ppt/media/image33.png" ContentType="image/png"/>
  <Override PartName="/ppt/media/image3.png" ContentType="image/png"/>
  <Override PartName="/ppt/media/image26.png" ContentType="image/png"/>
  <Override PartName="/ppt/media/image31.png" ContentType="image/png"/>
  <Override PartName="/ppt/media/image1.png" ContentType="image/png"/>
  <Override PartName="/ppt/media/image24.png" ContentType="image/png"/>
  <Override PartName="/ppt/media/image14.png" ContentType="image/png"/>
  <Override PartName="/ppt/presProps.xml" ContentType="application/vnd.openxmlformats-officedocument.presentationml.presPro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_rels/slide19.xml.rels" ContentType="application/vnd.openxmlformats-package.relationships+xml"/>
  <Override PartName="/ppt/slides/_rels/slide13.xml.rels" ContentType="application/vnd.openxmlformats-package.relationships+xml"/>
  <Override PartName="/ppt/slides/_rels/slide18.xml.rels" ContentType="application/vnd.openxmlformats-package.relationships+xml"/>
  <Override PartName="/ppt/slides/_rels/slide12.xml.rels" ContentType="application/vnd.openxmlformats-package.relationships+xml"/>
  <Override PartName="/ppt/slides/_rels/slide17.xml.rels" ContentType="application/vnd.openxmlformats-package.relationships+xml"/>
  <Override PartName="/ppt/slides/_rels/slide11.xml.rels" ContentType="application/vnd.openxmlformats-package.relationships+xml"/>
  <Override PartName="/ppt/slides/_rels/slide26.xml.rels" ContentType="application/vnd.openxmlformats-package.relationships+xml"/>
  <Override PartName="/ppt/slides/_rels/slide4.xml.rels" ContentType="application/vnd.openxmlformats-package.relationships+xml"/>
  <Override PartName="/ppt/slides/_rels/slide29.xml.rels" ContentType="application/vnd.openxmlformats-package.relationships+xml"/>
  <Override PartName="/ppt/slides/_rels/slide30.xml.rels" ContentType="application/vnd.openxmlformats-package.relationships+xml"/>
  <Override PartName="/ppt/slides/_rels/slide14.xml.rels" ContentType="application/vnd.openxmlformats-package.relationships+xml"/>
  <Override PartName="/ppt/slides/_rels/slide23.xml.rels" ContentType="application/vnd.openxmlformats-package.relationships+xml"/>
  <Override PartName="/ppt/slides/_rels/slide38.xml.rels" ContentType="application/vnd.openxmlformats-package.relationships+xml"/>
  <Override PartName="/ppt/slides/_rels/slide3.xml.rels" ContentType="application/vnd.openxmlformats-package.relationships+xml"/>
  <Override PartName="/ppt/slides/_rels/slide9.xml.rels" ContentType="application/vnd.openxmlformats-package.relationships+xml"/>
  <Override PartName="/ppt/slides/_rels/slide22.xml.rels" ContentType="application/vnd.openxmlformats-package.relationships+xml"/>
  <Override PartName="/ppt/slides/_rels/slide37.xml.rels" ContentType="application/vnd.openxmlformats-package.relationships+xml"/>
  <Override PartName="/ppt/slides/_rels/slide28.xml.rels" ContentType="application/vnd.openxmlformats-package.relationships+xml"/>
  <Override PartName="/ppt/slides/_rels/slide15.xml.rels" ContentType="application/vnd.openxmlformats-package.relationships+xml"/>
  <Override PartName="/ppt/slides/_rels/slide31.xml.rels" ContentType="application/vnd.openxmlformats-package.relationships+xml"/>
  <Override PartName="/ppt/slides/_rels/slide24.xml.rels" ContentType="application/vnd.openxmlformats-package.relationships+xml"/>
  <Override PartName="/ppt/slides/_rels/slide21.xml.rels" ContentType="application/vnd.openxmlformats-package.relationships+xml"/>
  <Override PartName="/ppt/slides/_rels/slide36.xml.rels" ContentType="application/vnd.openxmlformats-package.relationships+xml"/>
  <Override PartName="/ppt/slides/_rels/slide27.xml.rels" ContentType="application/vnd.openxmlformats-package.relationships+xml"/>
  <Override PartName="/ppt/slides/_rels/slide2.xml.rels" ContentType="application/vnd.openxmlformats-package.relationships+xml"/>
  <Override PartName="/ppt/slides/_rels/slide8.xml.rels" ContentType="application/vnd.openxmlformats-package.relationships+xml"/>
  <Override PartName="/ppt/slides/_rels/slide25.xml.rels" ContentType="application/vnd.openxmlformats-package.relationships+xml"/>
  <Override PartName="/ppt/slides/_rels/slide10.xml.rels" ContentType="application/vnd.openxmlformats-package.relationships+xml"/>
  <Override PartName="/ppt/slides/_rels/slide32.xml.rels" ContentType="application/vnd.openxmlformats-package.relationships+xml"/>
  <Override PartName="/ppt/slides/_rels/slide16.xml.rels" ContentType="application/vnd.openxmlformats-package.relationships+xml"/>
  <Override PartName="/ppt/slides/_rels/slide35.xml.rels" ContentType="application/vnd.openxmlformats-package.relationships+xml"/>
  <Override PartName="/ppt/slides/_rels/slide20.xml.rels" ContentType="application/vnd.openxmlformats-package.relationships+xml"/>
  <Override PartName="/ppt/slides/_rels/slide1.xml.rels" ContentType="application/vnd.openxmlformats-package.relationships+xml"/>
  <Override PartName="/ppt/slides/_rels/slide7.xml.rels" ContentType="application/vnd.openxmlformats-package.relationships+xml"/>
  <Override PartName="/ppt/slides/_rels/slide34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33.xml.rels" ContentType="application/vnd.openxmlformats-package.relationships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2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13.xml" ContentType="application/vnd.openxmlformats-officedocument.presentationml.slide+xml"/>
  <Override PartName="/ppt/slides/slide37.xml" ContentType="application/vnd.openxmlformats-officedocument.presentationml.slide+xml"/>
  <Override PartName="/ppt/slides/slide1.xml" ContentType="application/vnd.openxmlformats-officedocument.presentationml.slide+xml"/>
  <Override PartName="/ppt/slides/slide38.xml" ContentType="application/vnd.openxmlformats-officedocument.presentationml.slide+xml"/>
  <Override PartName="/ppt/slides/slide2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</p:sldIdLst>
  <p:sldSz cx="12193588" cy="6858000"/>
  <p:notesSz cx="6858000" cy="17907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4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sldImg"/>
          </p:nvPr>
        </p:nvSpPr>
        <p:spPr>
          <a:xfrm>
            <a:off x="2832120" y="136080"/>
            <a:ext cx="1193040" cy="67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Click to move 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the slide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 type="body"/>
          </p:nvPr>
        </p:nvSpPr>
        <p:spPr>
          <a:xfrm>
            <a:off x="685800" y="850320"/>
            <a:ext cx="5486040" cy="80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IN" sz="2000" spc="-1" strike="noStrike">
                <a:latin typeface="Arial"/>
              </a:rPr>
              <a:t>Clic</a:t>
            </a:r>
            <a:r>
              <a:rPr b="0" lang="en-IN" sz="2000" spc="-1" strike="noStrike">
                <a:latin typeface="Arial"/>
              </a:rPr>
              <a:t>k </a:t>
            </a:r>
            <a:r>
              <a:rPr b="0" lang="en-IN" sz="2000" spc="-1" strike="noStrike">
                <a:latin typeface="Arial"/>
              </a:rPr>
              <a:t>to </a:t>
            </a:r>
            <a:r>
              <a:rPr b="0" lang="en-IN" sz="2000" spc="-1" strike="noStrike">
                <a:latin typeface="Arial"/>
              </a:rPr>
              <a:t>e</a:t>
            </a:r>
            <a:r>
              <a:rPr b="0" lang="en-IN" sz="2000" spc="-1" strike="noStrike">
                <a:latin typeface="Arial"/>
              </a:rPr>
              <a:t>di</a:t>
            </a:r>
            <a:r>
              <a:rPr b="0" lang="en-IN" sz="2000" spc="-1" strike="noStrike">
                <a:latin typeface="Arial"/>
              </a:rPr>
              <a:t>t </a:t>
            </a:r>
            <a:r>
              <a:rPr b="0" lang="en-IN" sz="2000" spc="-1" strike="noStrike">
                <a:latin typeface="Arial"/>
              </a:rPr>
              <a:t>th</a:t>
            </a:r>
            <a:r>
              <a:rPr b="0" lang="en-IN" sz="2000" spc="-1" strike="noStrike">
                <a:latin typeface="Arial"/>
              </a:rPr>
              <a:t>e </a:t>
            </a:r>
            <a:r>
              <a:rPr b="0" lang="en-IN" sz="2000" spc="-1" strike="noStrike">
                <a:latin typeface="Arial"/>
              </a:rPr>
              <a:t>n</a:t>
            </a:r>
            <a:r>
              <a:rPr b="0" lang="en-IN" sz="2000" spc="-1" strike="noStrike">
                <a:latin typeface="Arial"/>
              </a:rPr>
              <a:t>ot</a:t>
            </a:r>
            <a:r>
              <a:rPr b="0" lang="en-IN" sz="2000" spc="-1" strike="noStrike">
                <a:latin typeface="Arial"/>
              </a:rPr>
              <a:t>e</a:t>
            </a:r>
            <a:r>
              <a:rPr b="0" lang="en-IN" sz="2000" spc="-1" strike="noStrike">
                <a:latin typeface="Arial"/>
              </a:rPr>
              <a:t>s </a:t>
            </a:r>
            <a:r>
              <a:rPr b="0" lang="en-IN" sz="2000" spc="-1" strike="noStrike">
                <a:latin typeface="Arial"/>
              </a:rPr>
              <a:t>fo</a:t>
            </a:r>
            <a:r>
              <a:rPr b="0" lang="en-IN" sz="2000" spc="-1" strike="noStrike">
                <a:latin typeface="Arial"/>
              </a:rPr>
              <a:t>r</a:t>
            </a:r>
            <a:r>
              <a:rPr b="0" lang="en-IN" sz="2000" spc="-1" strike="noStrike">
                <a:latin typeface="Arial"/>
              </a:rPr>
              <a:t>m</a:t>
            </a:r>
            <a:r>
              <a:rPr b="0" lang="en-IN" sz="2000" spc="-1" strike="noStrike">
                <a:latin typeface="Arial"/>
              </a:rPr>
              <a:t>at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121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2975760" cy="8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IN" sz="1400" spc="-1" strike="noStrike">
                <a:latin typeface="Times New Roman"/>
              </a:rPr>
              <a:t>&lt;header&gt;</a:t>
            </a:r>
            <a:endParaRPr b="0" lang="en-IN" sz="1400" spc="-1" strike="noStrike">
              <a:latin typeface="Times New Roman"/>
            </a:endParaRPr>
          </a:p>
        </p:txBody>
      </p:sp>
      <p:sp>
        <p:nvSpPr>
          <p:cNvPr id="122" name="PlaceHolder 4"/>
          <p:cNvSpPr>
            <a:spLocks noGrp="1"/>
          </p:cNvSpPr>
          <p:nvPr>
            <p:ph type="dt" idx="2"/>
          </p:nvPr>
        </p:nvSpPr>
        <p:spPr>
          <a:xfrm>
            <a:off x="3881880" y="0"/>
            <a:ext cx="2975760" cy="8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buNone/>
              <a:defRPr b="0" lang="en-IN" sz="1400" spc="-1" strike="noStrike">
                <a:latin typeface="Times New Roman"/>
              </a:defRPr>
            </a:lvl1pPr>
          </a:lstStyle>
          <a:p>
            <a:pPr algn="r">
              <a:buNone/>
            </a:pPr>
            <a:r>
              <a:rPr b="0" lang="en-IN" sz="1400" spc="-1" strike="noStrike">
                <a:latin typeface="Times New Roman"/>
              </a:rPr>
              <a:t>&lt;date/time&gt;</a:t>
            </a:r>
            <a:endParaRPr b="0" lang="en-IN" sz="1400" spc="-1" strike="noStrike">
              <a:latin typeface="Times New Roman"/>
            </a:endParaRPr>
          </a:p>
        </p:txBody>
      </p:sp>
      <p:sp>
        <p:nvSpPr>
          <p:cNvPr id="123" name="PlaceHolder 5"/>
          <p:cNvSpPr>
            <a:spLocks noGrp="1"/>
          </p:cNvSpPr>
          <p:nvPr>
            <p:ph type="ftr" idx="3"/>
          </p:nvPr>
        </p:nvSpPr>
        <p:spPr>
          <a:xfrm>
            <a:off x="0" y="1701360"/>
            <a:ext cx="2975760" cy="8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>
              <a:defRPr b="0" lang="en-IN" sz="1400" spc="-1" strike="noStrike">
                <a:latin typeface="Times New Roman"/>
              </a:defRPr>
            </a:lvl1pPr>
          </a:lstStyle>
          <a:p>
            <a:r>
              <a:rPr b="0" lang="en-IN" sz="1400" spc="-1" strike="noStrike">
                <a:latin typeface="Times New Roman"/>
              </a:rPr>
              <a:t>&lt;footer&gt;</a:t>
            </a:r>
            <a:endParaRPr b="0" lang="en-IN" sz="1400" spc="-1" strike="noStrike">
              <a:latin typeface="Times New Roman"/>
            </a:endParaRPr>
          </a:p>
        </p:txBody>
      </p:sp>
      <p:sp>
        <p:nvSpPr>
          <p:cNvPr id="124" name="PlaceHolder 6"/>
          <p:cNvSpPr>
            <a:spLocks noGrp="1"/>
          </p:cNvSpPr>
          <p:nvPr>
            <p:ph type="sldNum" idx="4"/>
          </p:nvPr>
        </p:nvSpPr>
        <p:spPr>
          <a:xfrm>
            <a:off x="3881880" y="1701360"/>
            <a:ext cx="2975760" cy="8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buNone/>
              <a:defRPr b="0" lang="en-IN" sz="1400" spc="-1" strike="noStrike">
                <a:latin typeface="Times New Roman"/>
              </a:defRPr>
            </a:lvl1pPr>
          </a:lstStyle>
          <a:p>
            <a:pPr algn="r">
              <a:buNone/>
            </a:pPr>
            <a:fld id="{20A0616C-C8D4-41DA-A0E7-69C492555191}" type="slidenum">
              <a:rPr b="0" lang="en-IN" sz="1400" spc="-1" strike="noStrike">
                <a:latin typeface="Times New Roman"/>
              </a:rPr>
              <a:t>&lt;number&gt;</a:t>
            </a:fld>
            <a:endParaRPr b="0" lang="en-IN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
</Relationships>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
</Relationships>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
</Relationships>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
</Relationships>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
</Relationships>
</file>

<file path=ppt/notesSlides/_rels/notesSlide19.xml.rels><?xml version="1.0" encoding="UTF-8"?>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20.xml.rels><?xml version="1.0" encoding="UTF-8"?>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
</Relationships>
</file>

<file path=ppt/notesSlides/_rels/notesSlide21.xml.rels><?xml version="1.0" encoding="UTF-8"?>
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
</Relationships>
</file>

<file path=ppt/notesSlides/_rels/notesSlide22.xml.rels><?xml version="1.0" encoding="UTF-8"?>
<Relationships xmlns="http://schemas.openxmlformats.org/package/2006/relationships"><Relationship Id="rId1" Type="http://schemas.openxmlformats.org/officeDocument/2006/relationships/slide" Target="../slides/slide22.xml"/><Relationship Id="rId2" Type="http://schemas.openxmlformats.org/officeDocument/2006/relationships/notesMaster" Target="../notesMasters/notesMaster1.xml"/>
</Relationships>
</file>

<file path=ppt/notesSlides/_rels/notesSlide23.xml.rels><?xml version="1.0" encoding="UTF-8"?>
<Relationships xmlns="http://schemas.openxmlformats.org/package/2006/relationships"><Relationship Id="rId1" Type="http://schemas.openxmlformats.org/officeDocument/2006/relationships/slide" Target="../slides/slide23.xml"/><Relationship Id="rId2" Type="http://schemas.openxmlformats.org/officeDocument/2006/relationships/notesMaster" Target="../notesMasters/notesMaster1.xml"/>
</Relationships>
</file>

<file path=ppt/notesSlides/_rels/notesSlide24.xml.rels><?xml version="1.0" encoding="UTF-8"?>
<Relationships xmlns="http://schemas.openxmlformats.org/package/2006/relationships"><Relationship Id="rId1" Type="http://schemas.openxmlformats.org/officeDocument/2006/relationships/slide" Target="../slides/slide24.xml"/><Relationship Id="rId2" Type="http://schemas.openxmlformats.org/officeDocument/2006/relationships/notesMaster" Target="../notesMasters/notesMaster1.xml"/>
</Relationships>
</file>

<file path=ppt/notesSlides/_rels/notesSlide25.xml.rels><?xml version="1.0" encoding="UTF-8"?>
<Relationships xmlns="http://schemas.openxmlformats.org/package/2006/relationships"><Relationship Id="rId1" Type="http://schemas.openxmlformats.org/officeDocument/2006/relationships/slide" Target="../slides/slide25.xml"/><Relationship Id="rId2" Type="http://schemas.openxmlformats.org/officeDocument/2006/relationships/notesMaster" Target="../notesMasters/notesMaster1.xml"/>
</Relationships>
</file>

<file path=ppt/notesSlides/_rels/notesSlide26.xml.rels><?xml version="1.0" encoding="UTF-8"?>
<Relationships xmlns="http://schemas.openxmlformats.org/package/2006/relationships"><Relationship Id="rId1" Type="http://schemas.openxmlformats.org/officeDocument/2006/relationships/slide" Target="../slides/slide26.xml"/><Relationship Id="rId2" Type="http://schemas.openxmlformats.org/officeDocument/2006/relationships/notesMaster" Target="../notesMasters/notesMaster1.xml"/>
</Relationships>
</file>

<file path=ppt/notesSlides/_rels/notesSlide27.xml.rels><?xml version="1.0" encoding="UTF-8"?>
<Relationships xmlns="http://schemas.openxmlformats.org/package/2006/relationships"><Relationship Id="rId1" Type="http://schemas.openxmlformats.org/officeDocument/2006/relationships/slide" Target="../slides/slide27.xml"/><Relationship Id="rId2" Type="http://schemas.openxmlformats.org/officeDocument/2006/relationships/notesMaster" Target="../notesMasters/notesMaster1.xml"/>
</Relationships>
</file>

<file path=ppt/notesSlides/_rels/notesSlide28.xml.rels><?xml version="1.0" encoding="UTF-8"?>
<Relationships xmlns="http://schemas.openxmlformats.org/package/2006/relationships"><Relationship Id="rId1" Type="http://schemas.openxmlformats.org/officeDocument/2006/relationships/slide" Target="../slides/slide28.xml"/><Relationship Id="rId2" Type="http://schemas.openxmlformats.org/officeDocument/2006/relationships/notesMaster" Target="../notesMasters/notesMaster1.xml"/>
</Relationships>
</file>

<file path=ppt/notesSlides/_rels/notesSlide29.xml.rels><?xml version="1.0" encoding="UTF-8"?>
<Relationships xmlns="http://schemas.openxmlformats.org/package/2006/relationships"><Relationship Id="rId1" Type="http://schemas.openxmlformats.org/officeDocument/2006/relationships/slide" Target="../slides/slide29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30.xml.rels><?xml version="1.0" encoding="UTF-8"?>
<Relationships xmlns="http://schemas.openxmlformats.org/package/2006/relationships"><Relationship Id="rId1" Type="http://schemas.openxmlformats.org/officeDocument/2006/relationships/slide" Target="../slides/slide30.xml"/><Relationship Id="rId2" Type="http://schemas.openxmlformats.org/officeDocument/2006/relationships/notesMaster" Target="../notesMasters/notesMaster1.xml"/>
</Relationships>
</file>

<file path=ppt/notesSlides/_rels/notesSlide31.xml.rels><?xml version="1.0" encoding="UTF-8"?>
<Relationships xmlns="http://schemas.openxmlformats.org/package/2006/relationships"><Relationship Id="rId1" Type="http://schemas.openxmlformats.org/officeDocument/2006/relationships/slide" Target="../slides/slide31.xml"/><Relationship Id="rId2" Type="http://schemas.openxmlformats.org/officeDocument/2006/relationships/notesMaster" Target="../notesMasters/notesMaster1.xml"/>
</Relationships>
</file>

<file path=ppt/notesSlides/_rels/notesSlide32.xml.rels><?xml version="1.0" encoding="UTF-8"?>
<Relationships xmlns="http://schemas.openxmlformats.org/package/2006/relationships"><Relationship Id="rId1" Type="http://schemas.openxmlformats.org/officeDocument/2006/relationships/slide" Target="../slides/slide32.xml"/><Relationship Id="rId2" Type="http://schemas.openxmlformats.org/officeDocument/2006/relationships/notesMaster" Target="../notesMasters/notesMaster1.xml"/>
</Relationships>
</file>

<file path=ppt/notesSlides/_rels/notesSlide33.xml.rels><?xml version="1.0" encoding="UTF-8"?>
<Relationships xmlns="http://schemas.openxmlformats.org/package/2006/relationships"><Relationship Id="rId1" Type="http://schemas.openxmlformats.org/officeDocument/2006/relationships/slide" Target="../slides/slide33.xml"/><Relationship Id="rId2" Type="http://schemas.openxmlformats.org/officeDocument/2006/relationships/notesMaster" Target="../notesMasters/notesMaster1.xml"/>
</Relationships>
</file>

<file path=ppt/notesSlides/_rels/notesSlide34.xml.rels><?xml version="1.0" encoding="UTF-8"?>
<Relationships xmlns="http://schemas.openxmlformats.org/package/2006/relationships"><Relationship Id="rId1" Type="http://schemas.openxmlformats.org/officeDocument/2006/relationships/slide" Target="../slides/slide34.xml"/><Relationship Id="rId2" Type="http://schemas.openxmlformats.org/officeDocument/2006/relationships/notesMaster" Target="../notesMasters/notesMaster1.xml"/>
</Relationships>
</file>

<file path=ppt/notesSlides/_rels/notesSlide35.xml.rels><?xml version="1.0" encoding="UTF-8"?>
<Relationships xmlns="http://schemas.openxmlformats.org/package/2006/relationships"><Relationship Id="rId1" Type="http://schemas.openxmlformats.org/officeDocument/2006/relationships/slide" Target="../slides/slide35.xml"/><Relationship Id="rId2" Type="http://schemas.openxmlformats.org/officeDocument/2006/relationships/notesMaster" Target="../notesMasters/notesMaster1.xml"/>
</Relationships>
</file>

<file path=ppt/notesSlides/_rels/notesSlide36.xml.rels><?xml version="1.0" encoding="UTF-8"?>
<Relationships xmlns="http://schemas.openxmlformats.org/package/2006/relationships"><Relationship Id="rId1" Type="http://schemas.openxmlformats.org/officeDocument/2006/relationships/slide" Target="../slides/slide36.xml"/><Relationship Id="rId2" Type="http://schemas.openxmlformats.org/officeDocument/2006/relationships/notesMaster" Target="../notesMasters/notesMaster1.xml"/>
</Relationships>
</file>

<file path=ppt/notesSlides/_rels/notesSlide37.xml.rels><?xml version="1.0" encoding="UTF-8"?>
<Relationships xmlns="http://schemas.openxmlformats.org/package/2006/relationships"><Relationship Id="rId1" Type="http://schemas.openxmlformats.org/officeDocument/2006/relationships/slide" Target="../slides/slide37.xml"/><Relationship Id="rId2" Type="http://schemas.openxmlformats.org/officeDocument/2006/relationships/notesMaster" Target="../notesMasters/notesMaster1.xml"/>
</Relationships>
</file>

<file path=ppt/notesSlides/_rels/notesSlide38.xml.rels><?xml version="1.0" encoding="UTF-8"?>
<Relationships xmlns="http://schemas.openxmlformats.org/package/2006/relationships"><Relationship Id="rId1" Type="http://schemas.openxmlformats.org/officeDocument/2006/relationships/slide" Target="../slides/slide38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PlaceHolder 1"/>
          <p:cNvSpPr>
            <a:spLocks noGrp="1"/>
          </p:cNvSpPr>
          <p:nvPr>
            <p:ph type="sldImg"/>
          </p:nvPr>
        </p:nvSpPr>
        <p:spPr>
          <a:xfrm>
            <a:off x="754200" y="1143000"/>
            <a:ext cx="5349600" cy="3085920"/>
          </a:xfrm>
          <a:prstGeom prst="rect">
            <a:avLst/>
          </a:prstGeom>
          <a:ln w="0">
            <a:noFill/>
          </a:ln>
        </p:spPr>
      </p:sp>
      <p:sp>
        <p:nvSpPr>
          <p:cNvPr id="27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-216000">
              <a:lnSpc>
                <a:spcPct val="100000"/>
              </a:lnSpc>
              <a:buNone/>
            </a:pPr>
            <a:r>
              <a:rPr b="0" lang="en-US" sz="2000" spc="-1" strike="noStrike">
                <a:latin typeface="Arial"/>
              </a:rPr>
              <a:t>- Welcome and thank you for coming</a:t>
            </a:r>
            <a:endParaRPr b="0" lang="en-IN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r>
              <a:rPr b="0" lang="en-US" sz="2000" spc="-1" strike="noStrike">
                <a:latin typeface="Arial"/>
              </a:rPr>
              <a:t>- Introduction</a:t>
            </a:r>
            <a:endParaRPr b="0" lang="en-IN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r>
              <a:rPr b="0" lang="en-US" sz="2000" spc="-1" strike="noStrike">
                <a:latin typeface="Arial"/>
              </a:rPr>
              <a:t>- aims:</a:t>
            </a:r>
            <a:endParaRPr b="0" lang="en-IN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r>
              <a:rPr b="0" lang="en-US" sz="2000" spc="-1" strike="noStrike">
                <a:latin typeface="Arial"/>
              </a:rPr>
              <a:t>-- introduce fundamentals</a:t>
            </a:r>
            <a:endParaRPr b="0" lang="en-IN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r>
              <a:rPr b="0" lang="en-US" sz="2000" spc="-1" strike="noStrike">
                <a:latin typeface="Arial"/>
              </a:rPr>
              <a:t>-- build up confidence for self-study!!! Not as scary as the real-world version</a:t>
            </a:r>
            <a:endParaRPr b="0" lang="en-IN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r>
              <a:rPr b="0" lang="en-US" sz="2000" spc="-1" strike="noStrike">
                <a:latin typeface="Arial"/>
              </a:rPr>
              <a:t>- assumptions:</a:t>
            </a:r>
            <a:endParaRPr b="0" lang="en-IN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r>
              <a:rPr b="0" lang="en-US" sz="2000" spc="-1" strike="noStrike">
                <a:latin typeface="Arial"/>
              </a:rPr>
              <a:t>-- basic high-school maths</a:t>
            </a:r>
            <a:endParaRPr b="0" lang="en-IN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r>
              <a:rPr b="0" lang="en-US" sz="2000" spc="-1" strike="noStrike">
                <a:latin typeface="Arial"/>
              </a:rPr>
              <a:t>-- no prior experience in coding</a:t>
            </a:r>
            <a:endParaRPr b="0" lang="en-IN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endParaRPr b="0" lang="en-IN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r>
              <a:rPr b="0" lang="en-US" sz="2000" spc="-1" strike="noStrike">
                <a:latin typeface="Arial"/>
              </a:rPr>
              <a:t>CC-BY Digital Skills Team at the University of Edinburgh www.ed.ac.uk/is/skills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274" name="PlaceHolder 3"/>
          <p:cNvSpPr>
            <a:spLocks noGrp="1"/>
          </p:cNvSpPr>
          <p:nvPr>
            <p:ph type="sldNum" idx="5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A5C80380-CD62-4A44-A027-F8C7DE9993DF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38</a:t>
            </a:fld>
            <a:endParaRPr b="0" lang="en-IN" sz="1200" spc="-1" strike="noStrike">
              <a:latin typeface="Times New Roman"/>
            </a:endParaRPr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28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-216000">
              <a:lnSpc>
                <a:spcPct val="100000"/>
              </a:lnSpc>
              <a:buNone/>
            </a:pPr>
            <a:r>
              <a:rPr b="0" lang="en-US" sz="2000" spc="-1" strike="noStrike">
                <a:latin typeface="Arial"/>
              </a:rPr>
              <a:t>Start a notebook by clicking on it.</a:t>
            </a:r>
            <a:endParaRPr b="0" lang="en-IN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r>
              <a:rPr b="0" lang="en-US" sz="2000" spc="-1" strike="noStrike">
                <a:latin typeface="Arial"/>
              </a:rPr>
              <a:t>Notebook 0 is an environment introduction.</a:t>
            </a:r>
            <a:endParaRPr b="0" lang="en-IN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r>
              <a:rPr b="0" lang="en-US" sz="2000" spc="-1" strike="noStrike">
                <a:latin typeface="Arial"/>
              </a:rPr>
              <a:t>Skip that, open notebook 1</a:t>
            </a:r>
            <a:endParaRPr b="0" lang="en-IN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r>
              <a:rPr b="0" lang="en-US" sz="2000" spc="-1" strike="noStrike">
                <a:latin typeface="Arial"/>
              </a:rPr>
              <a:t>Make sure that everybody is ready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289" name="PlaceHolder 3"/>
          <p:cNvSpPr>
            <a:spLocks noGrp="1"/>
          </p:cNvSpPr>
          <p:nvPr>
            <p:ph type="sldNum" idx="10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DC335851-34C8-42EE-9EDB-AAE8210F59E3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38</a:t>
            </a:fld>
            <a:endParaRPr b="0" lang="en-IN" sz="1200" spc="-1" strike="noStrike">
              <a:latin typeface="Times New Roman"/>
            </a:endParaRPr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29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-216000">
              <a:lnSpc>
                <a:spcPct val="100000"/>
              </a:lnSpc>
              <a:buNone/>
            </a:pPr>
            <a:r>
              <a:rPr b="0" lang="en-US" sz="2000" spc="-1" strike="noStrike">
                <a:latin typeface="Arial"/>
              </a:rPr>
              <a:t>Autosave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292" name="PlaceHolder 3"/>
          <p:cNvSpPr>
            <a:spLocks noGrp="1"/>
          </p:cNvSpPr>
          <p:nvPr>
            <p:ph type="sldNum" idx="11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1FC17746-715F-4CFB-9BCC-AB6D3ED468C9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38</a:t>
            </a:fld>
            <a:endParaRPr b="0" lang="en-IN" sz="1200" spc="-1" strike="noStrike">
              <a:latin typeface="Times New Roman"/>
            </a:endParaRPr>
          </a:p>
        </p:txBody>
      </p:sp>
    </p:spTree>
  </p:cSld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29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-216000">
              <a:lnSpc>
                <a:spcPct val="100000"/>
              </a:lnSpc>
              <a:buNone/>
            </a:pPr>
            <a:r>
              <a:rPr b="0" lang="en-US" sz="2000" spc="-1" strike="noStrike">
                <a:latin typeface="Arial"/>
              </a:rPr>
              <a:t>Run button but its best with shortcut Shift + Return/Enter</a:t>
            </a:r>
            <a:endParaRPr b="0" lang="en-IN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r>
              <a:rPr b="0" lang="en-US" sz="2000" spc="-1" strike="noStrike">
                <a:latin typeface="Arial"/>
              </a:rPr>
              <a:t>Alt + Return/Enter which creates a new block after the on you are currently on.</a:t>
            </a:r>
            <a:endParaRPr b="0" lang="en-IN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endParaRPr b="0" lang="en-IN" sz="2000" spc="-1" strike="noStrike">
              <a:latin typeface="Arial"/>
            </a:endParaRPr>
          </a:p>
        </p:txBody>
      </p:sp>
      <p:sp>
        <p:nvSpPr>
          <p:cNvPr id="295" name="PlaceHolder 3"/>
          <p:cNvSpPr>
            <a:spLocks noGrp="1"/>
          </p:cNvSpPr>
          <p:nvPr>
            <p:ph type="sldNum" idx="12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0095B9FD-B588-4080-8F04-AC0503898EB4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38</a:t>
            </a:fld>
            <a:endParaRPr b="0" lang="en-IN" sz="1200" spc="-1" strike="noStrike">
              <a:latin typeface="Times New Roman"/>
            </a:endParaRPr>
          </a:p>
        </p:txBody>
      </p:sp>
    </p:spTree>
  </p:cSld>
</p:notes>
</file>

<file path=ppt/notesSlides/notesSlide1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PlaceHolder 1"/>
          <p:cNvSpPr>
            <a:spLocks noGrp="1"/>
          </p:cNvSpPr>
          <p:nvPr>
            <p:ph type="sldImg"/>
          </p:nvPr>
        </p:nvSpPr>
        <p:spPr>
          <a:xfrm>
            <a:off x="754200" y="1143000"/>
            <a:ext cx="5349600" cy="3085920"/>
          </a:xfrm>
          <a:prstGeom prst="rect">
            <a:avLst/>
          </a:prstGeom>
          <a:ln w="0">
            <a:noFill/>
          </a:ln>
        </p:spPr>
      </p:sp>
      <p:sp>
        <p:nvSpPr>
          <p:cNvPr id="29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-216000">
              <a:lnSpc>
                <a:spcPct val="100000"/>
              </a:lnSpc>
              <a:buNone/>
            </a:pPr>
            <a:r>
              <a:rPr b="0" lang="en-US" sz="2000" spc="-1" strike="noStrike">
                <a:latin typeface="Arial"/>
              </a:rPr>
              <a:t>Let's run our first block.</a:t>
            </a:r>
            <a:endParaRPr b="0" lang="en-IN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r>
              <a:rPr b="0" lang="en-US" sz="2000" spc="-1" strike="noStrike">
                <a:latin typeface="Arial"/>
              </a:rPr>
              <a:t>That's great</a:t>
            </a:r>
            <a:endParaRPr b="0" lang="en-IN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r>
              <a:rPr b="0" lang="en-US" sz="2000" spc="-1" strike="noStrike">
                <a:latin typeface="Arial"/>
              </a:rPr>
              <a:t>Writing numbers is very tedious</a:t>
            </a:r>
            <a:endParaRPr b="0" lang="en-IN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r>
              <a:rPr b="0" lang="en-US" sz="2000" spc="-1" strike="noStrike">
                <a:latin typeface="Arial"/>
              </a:rPr>
              <a:t>Run this in your notebooks</a:t>
            </a:r>
            <a:endParaRPr b="0" lang="en-IN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r>
              <a:rPr b="0" lang="en-US" sz="2000" spc="-1" strike="noStrike">
                <a:latin typeface="Arial"/>
              </a:rPr>
              <a:t>How can we improve that?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298" name="PlaceHolder 3"/>
          <p:cNvSpPr>
            <a:spLocks noGrp="1"/>
          </p:cNvSpPr>
          <p:nvPr>
            <p:ph type="sldNum" idx="13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31CE97A5-39D7-432C-BA4F-86340DBA2FF4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38</a:t>
            </a:fld>
            <a:endParaRPr b="0" lang="en-IN" sz="1200" spc="-1" strike="noStrike">
              <a:latin typeface="Times New Roman"/>
            </a:endParaRPr>
          </a:p>
        </p:txBody>
      </p:sp>
    </p:spTree>
  </p:cSld>
</p:note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PlaceHolder 1"/>
          <p:cNvSpPr>
            <a:spLocks noGrp="1"/>
          </p:cNvSpPr>
          <p:nvPr>
            <p:ph type="sldImg"/>
          </p:nvPr>
        </p:nvSpPr>
        <p:spPr>
          <a:xfrm>
            <a:off x="754200" y="1143000"/>
            <a:ext cx="5349600" cy="3085920"/>
          </a:xfrm>
          <a:prstGeom prst="rect">
            <a:avLst/>
          </a:prstGeom>
          <a:ln w="0">
            <a:noFill/>
          </a:ln>
        </p:spPr>
      </p:sp>
      <p:sp>
        <p:nvSpPr>
          <p:cNvPr id="30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-216000">
              <a:lnSpc>
                <a:spcPct val="100000"/>
              </a:lnSpc>
              <a:buNone/>
            </a:pPr>
            <a:r>
              <a:rPr b="0" lang="en-US" sz="2000" spc="-1" strike="noStrike">
                <a:latin typeface="Arial"/>
              </a:rPr>
              <a:t>Can we save values? By defining a variable.</a:t>
            </a:r>
            <a:endParaRPr b="0" lang="en-IN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r>
              <a:rPr b="0" lang="en-US" sz="2000" spc="-1" strike="noStrike">
                <a:latin typeface="Arial"/>
              </a:rPr>
              <a:t>Can have values assigned</a:t>
            </a:r>
            <a:endParaRPr b="0" lang="en-IN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endParaRPr b="0" lang="en-IN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r>
              <a:rPr b="0" lang="en-US" sz="2000" spc="-1" strike="noStrike">
                <a:latin typeface="Arial"/>
              </a:rPr>
              <a:t>Variables must be declared and can then be called by name.</a:t>
            </a:r>
            <a:endParaRPr b="0" lang="en-IN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r>
              <a:rPr b="0" lang="en-US" sz="2000" spc="-1" strike="noStrike">
                <a:latin typeface="Arial"/>
              </a:rPr>
              <a:t>Code example</a:t>
            </a:r>
            <a:endParaRPr b="0" lang="en-IN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r>
              <a:rPr b="0" lang="en-US" sz="2000" spc="-1" strike="noStrike">
                <a:latin typeface="Arial"/>
              </a:rPr>
              <a:t>Check the code yourself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301" name="PlaceHolder 3"/>
          <p:cNvSpPr>
            <a:spLocks noGrp="1"/>
          </p:cNvSpPr>
          <p:nvPr>
            <p:ph type="sldNum" idx="14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C8589110-27F3-4576-B338-A53978A666A4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38</a:t>
            </a:fld>
            <a:endParaRPr b="0" lang="en-IN" sz="1200" spc="-1" strike="noStrike">
              <a:latin typeface="Times New Roman"/>
            </a:endParaRPr>
          </a:p>
        </p:txBody>
      </p:sp>
    </p:spTree>
  </p:cSld>
</p:notes>
</file>

<file path=ppt/notesSlides/notesSlide1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PlaceHolder 1"/>
          <p:cNvSpPr>
            <a:spLocks noGrp="1"/>
          </p:cNvSpPr>
          <p:nvPr>
            <p:ph type="sldImg"/>
          </p:nvPr>
        </p:nvSpPr>
        <p:spPr>
          <a:xfrm>
            <a:off x="754200" y="1143000"/>
            <a:ext cx="5349600" cy="3085920"/>
          </a:xfrm>
          <a:prstGeom prst="rect">
            <a:avLst/>
          </a:prstGeom>
          <a:ln w="0">
            <a:noFill/>
          </a:ln>
        </p:spPr>
      </p:sp>
      <p:sp>
        <p:nvSpPr>
          <p:cNvPr id="30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-216000">
              <a:lnSpc>
                <a:spcPct val="100000"/>
              </a:lnSpc>
              <a:buNone/>
            </a:pPr>
            <a:r>
              <a:rPr b="0" lang="en-US" sz="2000" spc="-1" strike="noStrike">
                <a:latin typeface="Arial"/>
              </a:rPr>
              <a:t>reuse without having to type in again</a:t>
            </a:r>
            <a:endParaRPr b="0" lang="en-IN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endParaRPr b="0" lang="en-IN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r>
              <a:rPr b="0" lang="en-US" sz="2000" spc="-1" strike="noStrike">
                <a:latin typeface="Arial"/>
              </a:rPr>
              <a:t>Note: mileToKm not defined again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304" name="PlaceHolder 3"/>
          <p:cNvSpPr>
            <a:spLocks noGrp="1"/>
          </p:cNvSpPr>
          <p:nvPr>
            <p:ph type="sldNum" idx="15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6F41FC48-C74D-46E6-89B2-9415F17752BC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38</a:t>
            </a:fld>
            <a:endParaRPr b="0" lang="en-IN" sz="1200" spc="-1" strike="noStrike">
              <a:latin typeface="Times New Roman"/>
            </a:endParaRPr>
          </a:p>
        </p:txBody>
      </p:sp>
    </p:spTree>
  </p:cSld>
</p:notes>
</file>

<file path=ppt/notesSlides/notesSlide1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PlaceHolder 1"/>
          <p:cNvSpPr>
            <a:spLocks noGrp="1"/>
          </p:cNvSpPr>
          <p:nvPr>
            <p:ph type="sldImg"/>
          </p:nvPr>
        </p:nvSpPr>
        <p:spPr>
          <a:xfrm>
            <a:off x="754200" y="1143000"/>
            <a:ext cx="5349600" cy="3085920"/>
          </a:xfrm>
          <a:prstGeom prst="rect">
            <a:avLst/>
          </a:prstGeom>
          <a:ln w="0">
            <a:noFill/>
          </a:ln>
        </p:spPr>
      </p:sp>
      <p:sp>
        <p:nvSpPr>
          <p:cNvPr id="30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-216000">
              <a:lnSpc>
                <a:spcPct val="100000"/>
              </a:lnSpc>
              <a:buNone/>
            </a:pPr>
            <a:r>
              <a:rPr b="0" lang="en-US" sz="2000" spc="-1" strike="noStrike">
                <a:latin typeface="Arial"/>
              </a:rPr>
              <a:t>So far - storing values in memory; how exactly are they stored?</a:t>
            </a:r>
            <a:endParaRPr b="0" lang="en-IN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r>
              <a:rPr b="0" lang="en-US" sz="2000" spc="-1" strike="noStrike">
                <a:latin typeface="Arial"/>
              </a:rPr>
              <a:t>defined by the type.</a:t>
            </a:r>
            <a:endParaRPr b="0" lang="en-IN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r>
              <a:rPr b="0" lang="en-US" sz="2000" spc="-1" strike="noStrike">
                <a:latin typeface="Arial"/>
              </a:rPr>
              <a:t>Go over all types</a:t>
            </a:r>
            <a:endParaRPr b="0" lang="en-IN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endParaRPr b="0" lang="en-IN" sz="2000" spc="-1" strike="noStrike">
              <a:latin typeface="Arial"/>
            </a:endParaRPr>
          </a:p>
        </p:txBody>
      </p:sp>
      <p:sp>
        <p:nvSpPr>
          <p:cNvPr id="307" name="PlaceHolder 3"/>
          <p:cNvSpPr>
            <a:spLocks noGrp="1"/>
          </p:cNvSpPr>
          <p:nvPr>
            <p:ph type="sldNum" idx="16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3245E6A8-226F-43B3-AED4-13ACE81A5995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38</a:t>
            </a:fld>
            <a:endParaRPr b="0" lang="en-IN" sz="1200" spc="-1" strike="noStrike">
              <a:latin typeface="Times New Roman"/>
            </a:endParaRPr>
          </a:p>
        </p:txBody>
      </p:sp>
    </p:spTree>
  </p:cSld>
</p:notes>
</file>

<file path=ppt/notesSlides/notesSlide1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30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-216000">
              <a:lnSpc>
                <a:spcPct val="100000"/>
              </a:lnSpc>
              <a:buNone/>
            </a:pPr>
            <a:r>
              <a:rPr b="0" lang="en-US" sz="2000" spc="-1" strike="noStrike">
                <a:latin typeface="Arial"/>
              </a:rPr>
              <a:t>Python decides the types, why should we care?</a:t>
            </a:r>
            <a:endParaRPr b="0" lang="en-IN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r>
              <a:rPr b="0" lang="en-US" sz="2000" spc="-1" strike="noStrike">
                <a:latin typeface="Arial"/>
              </a:rPr>
              <a:t>Python uses duck typing</a:t>
            </a:r>
            <a:endParaRPr b="0" lang="en-IN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r>
              <a:rPr b="0" lang="en-US" sz="2000" spc="-1" strike="noStrike">
                <a:latin typeface="Arial"/>
              </a:rPr>
              <a:t>Try running the next block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310" name="PlaceHolder 3"/>
          <p:cNvSpPr>
            <a:spLocks noGrp="1"/>
          </p:cNvSpPr>
          <p:nvPr>
            <p:ph type="sldNum" idx="17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9E92BC4A-D182-48A6-A78A-B0F68D6F99CE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38</a:t>
            </a:fld>
            <a:endParaRPr b="0" lang="en-IN" sz="1200" spc="-1" strike="noStrike">
              <a:latin typeface="Times New Roman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27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-216000">
              <a:lnSpc>
                <a:spcPct val="100000"/>
              </a:lnSpc>
              <a:buNone/>
            </a:pPr>
            <a:r>
              <a:rPr b="0" lang="en-US" sz="2000" spc="-1" strike="noStrike">
                <a:latin typeface="Arial"/>
              </a:rPr>
              <a:t>- Started by Guido Van Rossum as a hobby</a:t>
            </a:r>
            <a:r>
              <a:rPr b="0" lang="en-US" sz="2000" spc="-1" strike="noStrike">
                <a:latin typeface="Arial"/>
              </a:rPr>
              <a:t> over the Christmas vacation.</a:t>
            </a:r>
            <a:endParaRPr b="0" lang="en-IN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r>
              <a:rPr b="0" lang="en-US" sz="2000" spc="-1" strike="noStrike">
                <a:latin typeface="Arial"/>
              </a:rPr>
              <a:t>- named after Monty Python's Flying Circus</a:t>
            </a:r>
            <a:endParaRPr b="0" lang="en-IN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r>
              <a:rPr b="0" lang="en-US" sz="2000" spc="-1" strike="noStrike">
                <a:latin typeface="Arial"/>
              </a:rPr>
              <a:t>- First released in 1991, loved by Unix scripters</a:t>
            </a:r>
            <a:endParaRPr b="0" lang="en-IN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r>
              <a:rPr b="0" lang="en-US" sz="2000" spc="-1" strike="noStrike">
                <a:latin typeface="Arial"/>
              </a:rPr>
              <a:t>- Now transformed into the most popular interpreted language. You can build anything with it!</a:t>
            </a:r>
            <a:endParaRPr b="0" lang="en-IN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r>
              <a:rPr b="0" lang="en-US" sz="2000" spc="-1" strike="noStrike">
                <a:latin typeface="Arial"/>
              </a:rPr>
              <a:t>- Facts! Python was the most used language in 2016 and still most likely is!</a:t>
            </a:r>
            <a:endParaRPr b="0" lang="en-IN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endParaRPr b="0" lang="en-IN" sz="2000" spc="-1" strike="noStrike">
              <a:latin typeface="Arial"/>
            </a:endParaRPr>
          </a:p>
        </p:txBody>
      </p:sp>
      <p:sp>
        <p:nvSpPr>
          <p:cNvPr id="277" name="PlaceHolder 3"/>
          <p:cNvSpPr>
            <a:spLocks noGrp="1"/>
          </p:cNvSpPr>
          <p:nvPr>
            <p:ph type="sldNum" idx="6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905BE86D-2242-42CF-B4B4-A26FC811E1D0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38</a:t>
            </a:fld>
            <a:endParaRPr b="0" lang="en-IN" sz="1200" spc="-1" strike="noStrike">
              <a:latin typeface="Times New Roman"/>
            </a:endParaRPr>
          </a:p>
        </p:txBody>
      </p:sp>
    </p:spTree>
  </p:cSld>
</p:notes>
</file>

<file path=ppt/notesSlides/notesSlide2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PlaceHolder 1"/>
          <p:cNvSpPr>
            <a:spLocks noGrp="1"/>
          </p:cNvSpPr>
          <p:nvPr>
            <p:ph type="sldImg"/>
          </p:nvPr>
        </p:nvSpPr>
        <p:spPr>
          <a:xfrm>
            <a:off x="754200" y="1143000"/>
            <a:ext cx="5349600" cy="3085920"/>
          </a:xfrm>
          <a:prstGeom prst="rect">
            <a:avLst/>
          </a:prstGeom>
          <a:ln w="0">
            <a:noFill/>
          </a:ln>
        </p:spPr>
      </p:sp>
      <p:sp>
        <p:nvSpPr>
          <p:cNvPr id="31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-216000">
              <a:lnSpc>
                <a:spcPct val="100000"/>
              </a:lnSpc>
              <a:buNone/>
            </a:pPr>
            <a:r>
              <a:rPr b="0" lang="en-US" sz="2000" spc="-1" strike="noStrike">
                <a:latin typeface="Arial"/>
              </a:rPr>
              <a:t>Explain code, run it. </a:t>
            </a:r>
            <a:endParaRPr b="0" lang="en-IN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r>
              <a:rPr b="0" lang="en-US" sz="2000" spc="-1" strike="noStrike">
                <a:latin typeface="Arial"/>
              </a:rPr>
              <a:t>we broke python. Any ideas?</a:t>
            </a:r>
            <a:endParaRPr b="0" lang="en-IN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r>
              <a:rPr b="0" lang="en-US" sz="2000" spc="-1" strike="noStrike">
                <a:latin typeface="Arial"/>
              </a:rPr>
              <a:t>Don't be afraid of errors, they are invaluable</a:t>
            </a:r>
            <a:endParaRPr b="0" lang="en-IN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endParaRPr b="0" lang="en-IN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r>
              <a:rPr b="0" lang="en-US" sz="2000" spc="-1" strike="noStrike">
                <a:latin typeface="Arial"/>
              </a:rPr>
              <a:t>we can't add up variables of different types.</a:t>
            </a:r>
            <a:endParaRPr b="0" lang="en-IN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r>
              <a:rPr b="0" lang="en-US" sz="2000" spc="-1" strike="noStrike">
                <a:latin typeface="Arial"/>
              </a:rPr>
              <a:t>important to remember! always take note of what the types of your variables are!</a:t>
            </a:r>
            <a:endParaRPr b="0" lang="en-IN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r>
              <a:rPr b="0" lang="en-US" sz="2000" spc="-1" strike="noStrike">
                <a:latin typeface="Arial"/>
              </a:rPr>
              <a:t>Python is helpful and gives us a hint.</a:t>
            </a:r>
            <a:endParaRPr b="0" lang="en-IN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endParaRPr b="0" lang="en-IN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r>
              <a:rPr b="0" lang="en-US" sz="2000" spc="-1" strike="noStrike">
                <a:latin typeface="Arial"/>
              </a:rPr>
              <a:t>Can you fix this particular block?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313" name="PlaceHolder 3"/>
          <p:cNvSpPr>
            <a:spLocks noGrp="1"/>
          </p:cNvSpPr>
          <p:nvPr>
            <p:ph type="sldNum" idx="18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A1F507CE-C0A4-4F7E-918B-EDC2E71A924D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38</a:t>
            </a:fld>
            <a:endParaRPr b="0" lang="en-IN" sz="1200" spc="-1" strike="noStrike">
              <a:latin typeface="Times New Roman"/>
            </a:endParaRPr>
          </a:p>
        </p:txBody>
      </p:sp>
    </p:spTree>
  </p:cSld>
</p:notes>
</file>

<file path=ppt/notesSlides/notesSlide2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PlaceHolder 1"/>
          <p:cNvSpPr>
            <a:spLocks noGrp="1"/>
          </p:cNvSpPr>
          <p:nvPr>
            <p:ph type="sldImg"/>
          </p:nvPr>
        </p:nvSpPr>
        <p:spPr>
          <a:xfrm>
            <a:off x="754200" y="1143000"/>
            <a:ext cx="5349600" cy="3085920"/>
          </a:xfrm>
          <a:prstGeom prst="rect">
            <a:avLst/>
          </a:prstGeom>
          <a:ln w="0">
            <a:noFill/>
          </a:ln>
        </p:spPr>
      </p:sp>
      <p:sp>
        <p:nvSpPr>
          <p:cNvPr id="31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-216000">
              <a:lnSpc>
                <a:spcPct val="100000"/>
              </a:lnSpc>
              <a:buNone/>
            </a:pPr>
            <a:r>
              <a:rPr b="0" lang="en-US" sz="2000" spc="-1" strike="noStrike">
                <a:latin typeface="Arial"/>
              </a:rPr>
              <a:t>Casting – the operation of converting a variable to a different type</a:t>
            </a:r>
            <a:endParaRPr b="0" lang="en-IN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r>
              <a:rPr b="0" lang="en-US" sz="2000" spc="-1" strike="noStrike">
                <a:latin typeface="Arial"/>
              </a:rPr>
              <a:t>Let's try it on the previous code snippet.</a:t>
            </a:r>
            <a:endParaRPr b="0" lang="en-IN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r>
              <a:rPr b="0" lang="en-US" sz="2000" spc="-1" strike="noStrike">
                <a:latin typeface="Arial"/>
              </a:rPr>
              <a:t>Take note that this works only in a sensible way!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316" name="PlaceHolder 3"/>
          <p:cNvSpPr>
            <a:spLocks noGrp="1"/>
          </p:cNvSpPr>
          <p:nvPr>
            <p:ph type="sldNum" idx="19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73D8DF20-1800-4BE1-978F-071B1608B25E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38</a:t>
            </a:fld>
            <a:endParaRPr b="0" lang="en-IN" sz="1200" spc="-1" strike="noStrike">
              <a:latin typeface="Times New Roman"/>
            </a:endParaRPr>
          </a:p>
        </p:txBody>
      </p:sp>
    </p:spTree>
  </p:cSld>
</p:notes>
</file>

<file path=ppt/notesSlides/notesSlide2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PlaceHolder 1"/>
          <p:cNvSpPr>
            <a:spLocks noGrp="1"/>
          </p:cNvSpPr>
          <p:nvPr>
            <p:ph type="sldImg"/>
          </p:nvPr>
        </p:nvSpPr>
        <p:spPr>
          <a:xfrm>
            <a:off x="754200" y="1143000"/>
            <a:ext cx="5349600" cy="3085920"/>
          </a:xfrm>
          <a:prstGeom prst="rect">
            <a:avLst/>
          </a:prstGeom>
          <a:ln w="0">
            <a:noFill/>
          </a:ln>
        </p:spPr>
      </p:sp>
      <p:sp>
        <p:nvSpPr>
          <p:cNvPr id="31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-216000">
              <a:lnSpc>
                <a:spcPct val="100000"/>
              </a:lnSpc>
              <a:buNone/>
            </a:pPr>
            <a:r>
              <a:rPr b="0" lang="en-GB" sz="2000" spc="-1" strike="noStrike">
                <a:latin typeface="Arial"/>
              </a:rPr>
              <a:t>Note of order precedence.</a:t>
            </a:r>
            <a:endParaRPr b="0" lang="en-IN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r>
              <a:rPr b="0" lang="en-GB" sz="2000" spc="-1" strike="noStrike">
                <a:latin typeface="Arial"/>
              </a:rPr>
              <a:t>Table doesn't show this</a:t>
            </a:r>
            <a:endParaRPr b="0" lang="en-IN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r>
              <a:rPr b="0" lang="en-GB" sz="2000" spc="-1" strike="noStrike">
                <a:latin typeface="Arial"/>
              </a:rPr>
              <a:t>Should be intuitive for all of you.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319" name="PlaceHolder 3"/>
          <p:cNvSpPr>
            <a:spLocks noGrp="1"/>
          </p:cNvSpPr>
          <p:nvPr>
            <p:ph type="sldNum" idx="20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0A795BA2-E982-4BBF-9942-B97B26264A7A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38</a:t>
            </a:fld>
            <a:endParaRPr b="0" lang="en-IN" sz="1200" spc="-1" strike="noStrike">
              <a:latin typeface="Times New Roman"/>
            </a:endParaRPr>
          </a:p>
        </p:txBody>
      </p:sp>
    </p:spTree>
  </p:cSld>
</p:notes>
</file>

<file path=ppt/notesSlides/notesSlide2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PlaceHolder 1"/>
          <p:cNvSpPr>
            <a:spLocks noGrp="1"/>
          </p:cNvSpPr>
          <p:nvPr>
            <p:ph type="sldImg"/>
          </p:nvPr>
        </p:nvSpPr>
        <p:spPr>
          <a:xfrm>
            <a:off x="754200" y="1143000"/>
            <a:ext cx="5349600" cy="3085920"/>
          </a:xfrm>
          <a:prstGeom prst="rect">
            <a:avLst/>
          </a:prstGeom>
          <a:ln w="0">
            <a:noFill/>
          </a:ln>
        </p:spPr>
      </p:sp>
      <p:sp>
        <p:nvSpPr>
          <p:cNvPr id="32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IN" sz="2000" spc="-1" strike="noStrike">
              <a:latin typeface="Arial"/>
            </a:endParaRPr>
          </a:p>
        </p:txBody>
      </p:sp>
      <p:sp>
        <p:nvSpPr>
          <p:cNvPr id="322" name="PlaceHolder 3"/>
          <p:cNvSpPr>
            <a:spLocks noGrp="1"/>
          </p:cNvSpPr>
          <p:nvPr>
            <p:ph type="sldNum" idx="21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C8A1A7B8-B34E-46FD-9295-740370292C35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38</a:t>
            </a:fld>
            <a:endParaRPr b="0" lang="en-IN" sz="1200" spc="-1" strike="noStrike">
              <a:latin typeface="Times New Roman"/>
            </a:endParaRPr>
          </a:p>
        </p:txBody>
      </p:sp>
    </p:spTree>
  </p:cSld>
</p:notes>
</file>

<file path=ppt/notesSlides/notesSlide2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PlaceHolder 1"/>
          <p:cNvSpPr>
            <a:spLocks noGrp="1"/>
          </p:cNvSpPr>
          <p:nvPr>
            <p:ph type="sldImg"/>
          </p:nvPr>
        </p:nvSpPr>
        <p:spPr>
          <a:xfrm>
            <a:off x="754200" y="1143000"/>
            <a:ext cx="5349600" cy="3085920"/>
          </a:xfrm>
          <a:prstGeom prst="rect">
            <a:avLst/>
          </a:prstGeom>
          <a:ln w="0">
            <a:noFill/>
          </a:ln>
        </p:spPr>
      </p:sp>
      <p:sp>
        <p:nvSpPr>
          <p:cNvPr id="32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IN" sz="2000" spc="-1" strike="noStrike">
              <a:latin typeface="Arial"/>
            </a:endParaRPr>
          </a:p>
        </p:txBody>
      </p:sp>
      <p:sp>
        <p:nvSpPr>
          <p:cNvPr id="325" name="PlaceHolder 3"/>
          <p:cNvSpPr>
            <a:spLocks noGrp="1"/>
          </p:cNvSpPr>
          <p:nvPr>
            <p:ph type="sldNum" idx="22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7983373B-9225-4C2A-9AAD-7699ADE2156A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38</a:t>
            </a:fld>
            <a:endParaRPr b="0" lang="en-IN" sz="1200" spc="-1" strike="noStrike">
              <a:latin typeface="Times New Roman"/>
            </a:endParaRPr>
          </a:p>
        </p:txBody>
      </p:sp>
    </p:spTree>
  </p:cSld>
</p:notes>
</file>

<file path=ppt/notesSlides/notesSlide2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PlaceHolder 1"/>
          <p:cNvSpPr>
            <a:spLocks noGrp="1"/>
          </p:cNvSpPr>
          <p:nvPr>
            <p:ph type="sldImg"/>
          </p:nvPr>
        </p:nvSpPr>
        <p:spPr>
          <a:xfrm>
            <a:off x="754200" y="1143000"/>
            <a:ext cx="5349600" cy="3085920"/>
          </a:xfrm>
          <a:prstGeom prst="rect">
            <a:avLst/>
          </a:prstGeom>
          <a:ln w="0">
            <a:noFill/>
          </a:ln>
        </p:spPr>
      </p:sp>
      <p:sp>
        <p:nvSpPr>
          <p:cNvPr id="32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-216000">
              <a:lnSpc>
                <a:spcPct val="100000"/>
              </a:lnSpc>
              <a:buNone/>
            </a:pPr>
            <a:r>
              <a:rPr b="0" lang="en-GB" sz="2000" spc="-1" strike="noStrike">
                <a:latin typeface="Arial"/>
              </a:rPr>
              <a:t>Similar to mathematics again</a:t>
            </a:r>
            <a:endParaRPr b="0" lang="en-IN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r>
              <a:rPr b="0" lang="en-GB" sz="2000" spc="-1" strike="noStrike">
                <a:latin typeface="Arial"/>
              </a:rPr>
              <a:t>Will become important later on. </a:t>
            </a:r>
            <a:endParaRPr b="0" lang="en-IN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endParaRPr b="0" lang="en-IN" sz="2000" spc="-1" strike="noStrike">
              <a:latin typeface="Arial"/>
            </a:endParaRPr>
          </a:p>
        </p:txBody>
      </p:sp>
      <p:sp>
        <p:nvSpPr>
          <p:cNvPr id="328" name="PlaceHolder 3"/>
          <p:cNvSpPr>
            <a:spLocks noGrp="1"/>
          </p:cNvSpPr>
          <p:nvPr>
            <p:ph type="sldNum" idx="23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DE386A1A-EFCD-420F-AE42-C919C7E5C0D1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38</a:t>
            </a:fld>
            <a:endParaRPr b="0" lang="en-IN" sz="1200" spc="-1" strike="noStrike">
              <a:latin typeface="Times New Roman"/>
            </a:endParaRPr>
          </a:p>
        </p:txBody>
      </p:sp>
    </p:spTree>
  </p:cSld>
</p:notes>
</file>

<file path=ppt/notesSlides/notesSlide2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PlaceHolder 1"/>
          <p:cNvSpPr>
            <a:spLocks noGrp="1"/>
          </p:cNvSpPr>
          <p:nvPr>
            <p:ph type="sldImg"/>
          </p:nvPr>
        </p:nvSpPr>
        <p:spPr>
          <a:xfrm>
            <a:off x="754200" y="1143000"/>
            <a:ext cx="5349600" cy="3085920"/>
          </a:xfrm>
          <a:prstGeom prst="rect">
            <a:avLst/>
          </a:prstGeom>
          <a:ln w="0">
            <a:noFill/>
          </a:ln>
        </p:spPr>
      </p:sp>
      <p:sp>
        <p:nvSpPr>
          <p:cNvPr id="33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-216000">
              <a:lnSpc>
                <a:spcPct val="100000"/>
              </a:lnSpc>
              <a:buNone/>
            </a:pPr>
            <a:r>
              <a:rPr b="0" lang="en-US" sz="2000" spc="-1" strike="noStrike">
                <a:latin typeface="Arial"/>
              </a:rPr>
              <a:t>Note variable passing down</a:t>
            </a:r>
            <a:endParaRPr b="0" lang="en-IN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r>
              <a:rPr b="0" lang="en-US" sz="2000" spc="-1" strike="noStrike">
                <a:latin typeface="Arial"/>
              </a:rPr>
              <a:t>What will the 2nd block return?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331" name="PlaceHolder 3"/>
          <p:cNvSpPr>
            <a:spLocks noGrp="1"/>
          </p:cNvSpPr>
          <p:nvPr>
            <p:ph type="sldNum" idx="24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34B8C303-74A5-4C29-898C-0032D8BA397D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38</a:t>
            </a:fld>
            <a:endParaRPr b="0" lang="en-IN" sz="1200" spc="-1" strike="noStrike">
              <a:latin typeface="Times New Roman"/>
            </a:endParaRPr>
          </a:p>
        </p:txBody>
      </p:sp>
    </p:spTree>
  </p:cSld>
</p:notes>
</file>

<file path=ppt/notesSlides/notesSlide2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PlaceHolder 1"/>
          <p:cNvSpPr>
            <a:spLocks noGrp="1"/>
          </p:cNvSpPr>
          <p:nvPr>
            <p:ph type="sldImg"/>
          </p:nvPr>
        </p:nvSpPr>
        <p:spPr>
          <a:xfrm>
            <a:off x="754200" y="1143000"/>
            <a:ext cx="5349600" cy="3085920"/>
          </a:xfrm>
          <a:prstGeom prst="rect">
            <a:avLst/>
          </a:prstGeom>
          <a:ln w="0">
            <a:noFill/>
          </a:ln>
        </p:spPr>
      </p:sp>
      <p:sp>
        <p:nvSpPr>
          <p:cNvPr id="33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-216000">
              <a:lnSpc>
                <a:spcPct val="100000"/>
              </a:lnSpc>
              <a:buNone/>
            </a:pPr>
            <a:r>
              <a:rPr b="0" lang="en-US" sz="2000" spc="-1" strike="noStrike">
                <a:latin typeface="Arial"/>
              </a:rPr>
              <a:t>how we can combine comparison operators and logical operators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334" name="PlaceHolder 3"/>
          <p:cNvSpPr>
            <a:spLocks noGrp="1"/>
          </p:cNvSpPr>
          <p:nvPr>
            <p:ph type="sldNum" idx="25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B7D98854-68A9-44D4-8B44-973106A20856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38</a:t>
            </a:fld>
            <a:endParaRPr b="0" lang="en-IN" sz="1200" spc="-1" strike="noStrike">
              <a:latin typeface="Times New Roman"/>
            </a:endParaRPr>
          </a:p>
        </p:txBody>
      </p:sp>
    </p:spTree>
  </p:cSld>
</p:notes>
</file>

<file path=ppt/notesSlides/notesSlide2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33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IN" sz="2000" spc="-1" strike="noStrike">
              <a:latin typeface="Arial"/>
            </a:endParaRPr>
          </a:p>
        </p:txBody>
      </p:sp>
      <p:sp>
        <p:nvSpPr>
          <p:cNvPr id="337" name="PlaceHolder 3"/>
          <p:cNvSpPr>
            <a:spLocks noGrp="1"/>
          </p:cNvSpPr>
          <p:nvPr>
            <p:ph type="sldNum" idx="26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A1609EE7-E8CF-402B-807C-E19828E06258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38</a:t>
            </a:fld>
            <a:endParaRPr b="0" lang="en-IN" sz="1200" spc="-1" strike="noStrike">
              <a:latin typeface="Times New Roman"/>
            </a:endParaRPr>
          </a:p>
        </p:txBody>
      </p:sp>
    </p:spTree>
  </p:cSld>
</p:notes>
</file>

<file path=ppt/notesSlides/notesSlide2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33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-216000">
              <a:lnSpc>
                <a:spcPct val="100000"/>
              </a:lnSpc>
              <a:buNone/>
            </a:pPr>
            <a:r>
              <a:rPr b="0" lang="en-US" sz="2000" spc="-1" strike="noStrike">
                <a:latin typeface="Arial"/>
              </a:rPr>
              <a:t>Another more complex example.</a:t>
            </a:r>
            <a:endParaRPr b="0" lang="en-IN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r>
              <a:rPr b="0" lang="en-US" sz="2000" spc="-1" strike="noStrike">
                <a:latin typeface="Arial"/>
              </a:rPr>
              <a:t>Here we check if x is divisible by 2 and if y is divisible by 3.</a:t>
            </a:r>
            <a:endParaRPr b="0" lang="en-IN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r>
              <a:rPr b="0" lang="en-US" sz="2000" spc="-1" strike="noStrike">
                <a:latin typeface="Arial"/>
              </a:rPr>
              <a:t>Can anybody guess why we are getting False?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340" name="PlaceHolder 3"/>
          <p:cNvSpPr>
            <a:spLocks noGrp="1"/>
          </p:cNvSpPr>
          <p:nvPr>
            <p:ph type="sldNum" idx="27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FD83C22C-0487-42A0-99B5-4B6CA58D28E4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38</a:t>
            </a:fld>
            <a:endParaRPr b="0" lang="en-IN" sz="1200" spc="-1" strike="noStrike">
              <a:latin typeface="Times New Roman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PlaceHolder 1"/>
          <p:cNvSpPr>
            <a:spLocks noGrp="1"/>
          </p:cNvSpPr>
          <p:nvPr>
            <p:ph type="sldImg"/>
          </p:nvPr>
        </p:nvSpPr>
        <p:spPr>
          <a:xfrm>
            <a:off x="754200" y="1143000"/>
            <a:ext cx="5349600" cy="3085920"/>
          </a:xfrm>
          <a:prstGeom prst="rect">
            <a:avLst/>
          </a:prstGeom>
          <a:ln w="0">
            <a:noFill/>
          </a:ln>
        </p:spPr>
      </p:sp>
      <p:sp>
        <p:nvSpPr>
          <p:cNvPr id="27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-216000">
              <a:lnSpc>
                <a:spcPct val="100000"/>
              </a:lnSpc>
              <a:buNone/>
            </a:pPr>
            <a:r>
              <a:rPr b="0" lang="en-US" sz="2000" spc="-1" strike="noStrike">
                <a:latin typeface="Arial"/>
              </a:rPr>
              <a:t>Why choose it instead of MATLAB, R, SAS, Stata and others?</a:t>
            </a:r>
            <a:endParaRPr b="0" lang="en-IN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r>
              <a:rPr b="0" lang="en-US" sz="2000" spc="-1" strike="noStrike">
                <a:latin typeface="Arial"/>
              </a:rPr>
              <a:t>- It is free and open source</a:t>
            </a:r>
            <a:endParaRPr b="0" lang="en-IN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r>
              <a:rPr b="0" lang="en-US" sz="2000" spc="-1" strike="noStrike">
                <a:latin typeface="Arial"/>
              </a:rPr>
              <a:t>- Intuitive and easy to learn</a:t>
            </a:r>
            <a:endParaRPr b="0" lang="en-IN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r>
              <a:rPr b="0" lang="en-US" sz="2000" spc="-1" strike="noStrike">
                <a:latin typeface="Arial"/>
              </a:rPr>
              <a:t>- Extremely versatile – examples</a:t>
            </a:r>
            <a:r>
              <a:rPr b="0" lang="en-US" sz="2000" spc="-1" strike="noStrike">
                <a:latin typeface="Arial"/>
              </a:rPr>
              <a:t> – websites, planes, robots, data</a:t>
            </a:r>
            <a:endParaRPr b="0" lang="en-IN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r>
              <a:rPr b="0" lang="en-US" sz="2000" spc="-1" strike="noStrike">
                <a:latin typeface="Arial"/>
              </a:rPr>
              <a:t>- Large and friendly community</a:t>
            </a:r>
            <a:endParaRPr b="0" lang="en-IN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r>
              <a:rPr b="0" lang="en-US" sz="2000" spc="-1" strike="noStrike">
                <a:latin typeface="Arial"/>
              </a:rPr>
              <a:t>- packages</a:t>
            </a:r>
            <a:endParaRPr b="0" lang="en-IN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r>
              <a:rPr b="0" lang="en-US" sz="2000" spc="-1" strike="noStrike">
                <a:latin typeface="Arial"/>
              </a:rPr>
              <a:t>Very important in industry and academia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280" name="PlaceHolder 3"/>
          <p:cNvSpPr>
            <a:spLocks noGrp="1"/>
          </p:cNvSpPr>
          <p:nvPr>
            <p:ph type="sldNum" idx="7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D1B14378-486A-4A26-95A5-521B52097D7C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38</a:t>
            </a:fld>
            <a:endParaRPr b="0" lang="en-IN" sz="1200" spc="-1" strike="noStrike">
              <a:latin typeface="Times New Roman"/>
            </a:endParaRPr>
          </a:p>
        </p:txBody>
      </p:sp>
    </p:spTree>
  </p:cSld>
</p:notes>
</file>

<file path=ppt/notesSlides/notesSlide3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PlaceHolder 1"/>
          <p:cNvSpPr>
            <a:spLocks noGrp="1"/>
          </p:cNvSpPr>
          <p:nvPr>
            <p:ph type="sldImg"/>
          </p:nvPr>
        </p:nvSpPr>
        <p:spPr>
          <a:xfrm>
            <a:off x="754200" y="1143000"/>
            <a:ext cx="5349600" cy="3085920"/>
          </a:xfrm>
          <a:prstGeom prst="rect">
            <a:avLst/>
          </a:prstGeom>
          <a:ln w="0">
            <a:noFill/>
          </a:ln>
        </p:spPr>
      </p:sp>
      <p:sp>
        <p:nvSpPr>
          <p:cNvPr id="34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-216000">
              <a:lnSpc>
                <a:spcPct val="100000"/>
              </a:lnSpc>
              <a:buNone/>
            </a:pPr>
            <a:r>
              <a:rPr b="0" lang="en-US" sz="2000" spc="-1" strike="noStrike">
                <a:latin typeface="Arial"/>
              </a:rPr>
              <a:t>Simpler – store intermediate values</a:t>
            </a:r>
            <a:endParaRPr b="0" lang="en-IN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r>
              <a:rPr b="0" lang="en-US" sz="2000" spc="-1" strike="noStrike">
                <a:latin typeface="Arial"/>
              </a:rPr>
              <a:t>Easier to read</a:t>
            </a:r>
            <a:endParaRPr b="0" lang="en-IN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r>
              <a:rPr b="0" lang="en-US" sz="2000" spc="-1" strike="noStrike">
                <a:latin typeface="Arial"/>
              </a:rPr>
              <a:t>Generally advised</a:t>
            </a:r>
            <a:endParaRPr b="0" lang="en-IN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endParaRPr b="0" lang="en-IN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endParaRPr b="0" lang="en-IN" sz="2000" spc="-1" strike="noStrike">
              <a:latin typeface="Arial"/>
            </a:endParaRPr>
          </a:p>
        </p:txBody>
      </p:sp>
      <p:sp>
        <p:nvSpPr>
          <p:cNvPr id="343" name="PlaceHolder 3"/>
          <p:cNvSpPr>
            <a:spLocks noGrp="1"/>
          </p:cNvSpPr>
          <p:nvPr>
            <p:ph type="sldNum" idx="28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84284862-0B91-4FC4-9D56-79A950C89FB8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38</a:t>
            </a:fld>
            <a:endParaRPr b="0" lang="en-IN" sz="1200" spc="-1" strike="noStrike">
              <a:latin typeface="Times New Roman"/>
            </a:endParaRPr>
          </a:p>
        </p:txBody>
      </p:sp>
    </p:spTree>
  </p:cSld>
</p:notes>
</file>

<file path=ppt/notesSlides/notesSlide3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PlaceHolder 1"/>
          <p:cNvSpPr>
            <a:spLocks noGrp="1"/>
          </p:cNvSpPr>
          <p:nvPr>
            <p:ph type="sldImg"/>
          </p:nvPr>
        </p:nvSpPr>
        <p:spPr>
          <a:xfrm>
            <a:off x="754200" y="1143000"/>
            <a:ext cx="5349600" cy="3085920"/>
          </a:xfrm>
          <a:prstGeom prst="rect">
            <a:avLst/>
          </a:prstGeom>
          <a:ln w="0">
            <a:noFill/>
          </a:ln>
        </p:spPr>
      </p:sp>
      <p:sp>
        <p:nvSpPr>
          <p:cNvPr id="34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IN" sz="2000" spc="-1" strike="noStrike">
              <a:latin typeface="Arial"/>
            </a:endParaRPr>
          </a:p>
        </p:txBody>
      </p:sp>
      <p:sp>
        <p:nvSpPr>
          <p:cNvPr id="346" name="PlaceHolder 3"/>
          <p:cNvSpPr>
            <a:spLocks noGrp="1"/>
          </p:cNvSpPr>
          <p:nvPr>
            <p:ph type="sldNum" idx="29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73E9BC41-9E9A-48B8-83D3-6113CBCE5E23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38</a:t>
            </a:fld>
            <a:endParaRPr b="0" lang="en-IN" sz="1200" spc="-1" strike="noStrike">
              <a:latin typeface="Times New Roman"/>
            </a:endParaRPr>
          </a:p>
        </p:txBody>
      </p:sp>
    </p:spTree>
  </p:cSld>
</p:notes>
</file>

<file path=ppt/notesSlides/notesSlide3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PlaceHolder 1"/>
          <p:cNvSpPr>
            <a:spLocks noGrp="1"/>
          </p:cNvSpPr>
          <p:nvPr>
            <p:ph type="sldImg"/>
          </p:nvPr>
        </p:nvSpPr>
        <p:spPr>
          <a:xfrm>
            <a:off x="754200" y="1143000"/>
            <a:ext cx="5349600" cy="3085920"/>
          </a:xfrm>
          <a:prstGeom prst="rect">
            <a:avLst/>
          </a:prstGeom>
          <a:ln w="0">
            <a:noFill/>
          </a:ln>
        </p:spPr>
      </p:sp>
      <p:sp>
        <p:nvSpPr>
          <p:cNvPr id="34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IN" sz="2000" spc="-1" strike="noStrike">
              <a:latin typeface="Arial"/>
            </a:endParaRPr>
          </a:p>
        </p:txBody>
      </p:sp>
      <p:sp>
        <p:nvSpPr>
          <p:cNvPr id="349" name="PlaceHolder 3"/>
          <p:cNvSpPr>
            <a:spLocks noGrp="1"/>
          </p:cNvSpPr>
          <p:nvPr>
            <p:ph type="sldNum" idx="30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65822833-24BC-4961-B3A8-CC63A19D6030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38</a:t>
            </a:fld>
            <a:endParaRPr b="0" lang="en-IN" sz="1200" spc="-1" strike="noStrike">
              <a:latin typeface="Times New Roman"/>
            </a:endParaRPr>
          </a:p>
        </p:txBody>
      </p:sp>
    </p:spTree>
  </p:cSld>
</p:notes>
</file>

<file path=ppt/notesSlides/notesSlide3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PlaceHolder 1"/>
          <p:cNvSpPr>
            <a:spLocks noGrp="1"/>
          </p:cNvSpPr>
          <p:nvPr>
            <p:ph type="sldImg"/>
          </p:nvPr>
        </p:nvSpPr>
        <p:spPr>
          <a:xfrm>
            <a:off x="754200" y="1143000"/>
            <a:ext cx="5349600" cy="3085920"/>
          </a:xfrm>
          <a:prstGeom prst="rect">
            <a:avLst/>
          </a:prstGeom>
          <a:ln w="0">
            <a:noFill/>
          </a:ln>
        </p:spPr>
      </p:sp>
      <p:sp>
        <p:nvSpPr>
          <p:cNvPr id="35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-216000">
              <a:lnSpc>
                <a:spcPct val="100000"/>
              </a:lnSpc>
              <a:buNone/>
            </a:pPr>
            <a:r>
              <a:rPr b="0" lang="en-US" sz="2000" spc="-1" strike="noStrike">
                <a:latin typeface="Arial"/>
              </a:rPr>
              <a:t>Functionality of strings can be extended through methods</a:t>
            </a:r>
            <a:endParaRPr b="0" lang="en-IN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r>
              <a:rPr b="0" lang="en-US" sz="2000" spc="-1" strike="noStrike">
                <a:latin typeface="Arial"/>
              </a:rPr>
              <a:t>should be in your notebooks but the dir() can be used on any Object/variable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352" name="PlaceHolder 3"/>
          <p:cNvSpPr>
            <a:spLocks noGrp="1"/>
          </p:cNvSpPr>
          <p:nvPr>
            <p:ph type="sldNum" idx="31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96EFA51D-B704-42BF-8967-9B9B551604B7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38</a:t>
            </a:fld>
            <a:endParaRPr b="0" lang="en-IN" sz="1200" spc="-1" strike="noStrike">
              <a:latin typeface="Times New Roman"/>
            </a:endParaRPr>
          </a:p>
        </p:txBody>
      </p:sp>
    </p:spTree>
  </p:cSld>
</p:notes>
</file>

<file path=ppt/notesSlides/notesSlide3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PlaceHolder 1"/>
          <p:cNvSpPr>
            <a:spLocks noGrp="1"/>
          </p:cNvSpPr>
          <p:nvPr>
            <p:ph type="sldImg"/>
          </p:nvPr>
        </p:nvSpPr>
        <p:spPr>
          <a:xfrm>
            <a:off x="754200" y="1143000"/>
            <a:ext cx="5349600" cy="3085920"/>
          </a:xfrm>
          <a:prstGeom prst="rect">
            <a:avLst/>
          </a:prstGeom>
          <a:ln w="0">
            <a:noFill/>
          </a:ln>
        </p:spPr>
      </p:sp>
      <p:sp>
        <p:nvSpPr>
          <p:cNvPr id="35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-216000">
              <a:lnSpc>
                <a:spcPct val="100000"/>
              </a:lnSpc>
              <a:buNone/>
            </a:pPr>
            <a:r>
              <a:rPr b="0" lang="en-US" sz="2000" spc="-1" strike="noStrike">
                <a:latin typeface="Arial"/>
              </a:rPr>
              <a:t>We need to mix numbers and strings often, ie. Whenever printing.</a:t>
            </a:r>
            <a:endParaRPr b="0" lang="en-IN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r>
              <a:rPr b="0" lang="en-US" sz="2000" spc="-1" strike="noStrike">
                <a:latin typeface="Arial"/>
              </a:rPr>
              <a:t>best to keep numbers as numbers</a:t>
            </a:r>
            <a:endParaRPr b="0" lang="en-IN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r>
              <a:rPr b="0" lang="en-US" sz="2000" spc="-1" strike="noStrike">
                <a:latin typeface="Arial"/>
              </a:rPr>
              <a:t>cast them to strings whenever needed.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355" name="PlaceHolder 3"/>
          <p:cNvSpPr>
            <a:spLocks noGrp="1"/>
          </p:cNvSpPr>
          <p:nvPr>
            <p:ph type="sldNum" idx="32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5088C2B1-E601-443F-B5B9-0CBD14E319D2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38</a:t>
            </a:fld>
            <a:endParaRPr b="0" lang="en-IN" sz="1200" spc="-1" strike="noStrike">
              <a:latin typeface="Times New Roman"/>
            </a:endParaRPr>
          </a:p>
        </p:txBody>
      </p:sp>
    </p:spTree>
  </p:cSld>
</p:notes>
</file>

<file path=ppt/notesSlides/notesSlide3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PlaceHolder 1"/>
          <p:cNvSpPr>
            <a:spLocks noGrp="1"/>
          </p:cNvSpPr>
          <p:nvPr>
            <p:ph type="sldImg"/>
          </p:nvPr>
        </p:nvSpPr>
        <p:spPr>
          <a:xfrm>
            <a:off x="754200" y="1143000"/>
            <a:ext cx="5349600" cy="3085920"/>
          </a:xfrm>
          <a:prstGeom prst="rect">
            <a:avLst/>
          </a:prstGeom>
          <a:ln w="0">
            <a:noFill/>
          </a:ln>
        </p:spPr>
      </p:sp>
      <p:sp>
        <p:nvSpPr>
          <p:cNvPr id="35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IN" sz="2000" spc="-1" strike="noStrike">
              <a:latin typeface="Arial"/>
            </a:endParaRPr>
          </a:p>
        </p:txBody>
      </p:sp>
      <p:sp>
        <p:nvSpPr>
          <p:cNvPr id="358" name="PlaceHolder 3"/>
          <p:cNvSpPr>
            <a:spLocks noGrp="1"/>
          </p:cNvSpPr>
          <p:nvPr>
            <p:ph type="sldNum" idx="33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C3573189-83C2-4741-A3CA-4DA6F302D705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38</a:t>
            </a:fld>
            <a:endParaRPr b="0" lang="en-IN" sz="1200" spc="-1" strike="noStrike">
              <a:latin typeface="Times New Roman"/>
            </a:endParaRPr>
          </a:p>
        </p:txBody>
      </p:sp>
    </p:spTree>
  </p:cSld>
</p:notes>
</file>

<file path=ppt/notesSlides/notesSlide3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PlaceHolder 1"/>
          <p:cNvSpPr>
            <a:spLocks noGrp="1"/>
          </p:cNvSpPr>
          <p:nvPr>
            <p:ph type="sldImg"/>
          </p:nvPr>
        </p:nvSpPr>
        <p:spPr>
          <a:xfrm>
            <a:off x="754200" y="1143000"/>
            <a:ext cx="5349600" cy="3085920"/>
          </a:xfrm>
          <a:prstGeom prst="rect">
            <a:avLst/>
          </a:prstGeom>
          <a:ln w="0">
            <a:noFill/>
          </a:ln>
        </p:spPr>
      </p:sp>
      <p:sp>
        <p:nvSpPr>
          <p:cNvPr id="36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IN" sz="2000" spc="-1" strike="noStrike">
              <a:latin typeface="Arial"/>
            </a:endParaRPr>
          </a:p>
        </p:txBody>
      </p:sp>
      <p:sp>
        <p:nvSpPr>
          <p:cNvPr id="361" name="PlaceHolder 3"/>
          <p:cNvSpPr>
            <a:spLocks noGrp="1"/>
          </p:cNvSpPr>
          <p:nvPr>
            <p:ph type="sldNum" idx="34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D1711245-4371-4C8D-8B94-C9C753A3CFAF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38</a:t>
            </a:fld>
            <a:endParaRPr b="0" lang="en-IN" sz="1200" spc="-1" strike="noStrike">
              <a:latin typeface="Times New Roman"/>
            </a:endParaRPr>
          </a:p>
        </p:txBody>
      </p:sp>
    </p:spTree>
  </p:cSld>
</p:notes>
</file>

<file path=ppt/notesSlides/notesSlide3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36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-216000">
              <a:lnSpc>
                <a:spcPct val="100000"/>
              </a:lnSpc>
              <a:buNone/>
            </a:pPr>
            <a:r>
              <a:rPr b="0" lang="en-US" sz="2000" spc="-1" strike="noStrike">
                <a:latin typeface="Arial"/>
              </a:rPr>
              <a:t>More examples including  Exp, Octal, Hex, Etc in your notebooks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364" name="PlaceHolder 3"/>
          <p:cNvSpPr>
            <a:spLocks noGrp="1"/>
          </p:cNvSpPr>
          <p:nvPr>
            <p:ph type="sldNum" idx="35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0FBB1D53-F51E-49E9-9C54-6CCF816FC6F8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38</a:t>
            </a:fld>
            <a:endParaRPr b="0" lang="en-IN" sz="1200" spc="-1" strike="noStrike">
              <a:latin typeface="Times New Roman"/>
            </a:endParaRPr>
          </a:p>
        </p:txBody>
      </p:sp>
    </p:spTree>
  </p:cSld>
</p:notes>
</file>

<file path=ppt/notesSlides/notesSlide3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PlaceHolder 1"/>
          <p:cNvSpPr>
            <a:spLocks noGrp="1"/>
          </p:cNvSpPr>
          <p:nvPr>
            <p:ph type="sldImg"/>
          </p:nvPr>
        </p:nvSpPr>
        <p:spPr>
          <a:xfrm>
            <a:off x="754200" y="1143000"/>
            <a:ext cx="5349600" cy="3085920"/>
          </a:xfrm>
          <a:prstGeom prst="rect">
            <a:avLst/>
          </a:prstGeom>
          <a:ln w="0">
            <a:noFill/>
          </a:ln>
        </p:spPr>
      </p:sp>
      <p:sp>
        <p:nvSpPr>
          <p:cNvPr id="36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-216000">
              <a:lnSpc>
                <a:spcPct val="100000"/>
              </a:lnSpc>
              <a:buNone/>
            </a:pPr>
            <a:r>
              <a:rPr b="0" lang="en-US" sz="2000" spc="-1" strike="noStrike">
                <a:latin typeface="Arial"/>
              </a:rPr>
              <a:t>You seen the # symbols in the slides.</a:t>
            </a:r>
            <a:endParaRPr b="0" lang="en-IN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r>
              <a:rPr b="0" lang="en-US" sz="2000" spc="-1" strike="noStrike">
                <a:latin typeface="Arial"/>
              </a:rPr>
              <a:t>I forget what I write; need to remind my future self</a:t>
            </a:r>
            <a:endParaRPr b="0" lang="en-IN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r>
              <a:rPr b="0" lang="en-US" sz="2000" spc="-1" strike="noStrike">
                <a:latin typeface="Arial"/>
              </a:rPr>
              <a:t>Programmers though it's better to write explanation in between the code</a:t>
            </a:r>
            <a:endParaRPr b="0" lang="en-IN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r>
              <a:rPr b="0" lang="en-US" sz="2000" spc="-1" strike="noStrike">
                <a:latin typeface="Arial"/>
              </a:rPr>
              <a:t>Show example</a:t>
            </a:r>
            <a:endParaRPr b="0" lang="en-IN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endParaRPr b="0" lang="en-IN" sz="2000" spc="-1" strike="noStrike">
              <a:latin typeface="Arial"/>
            </a:endParaRPr>
          </a:p>
        </p:txBody>
      </p:sp>
      <p:sp>
        <p:nvSpPr>
          <p:cNvPr id="367" name="PlaceHolder 3"/>
          <p:cNvSpPr>
            <a:spLocks noGrp="1"/>
          </p:cNvSpPr>
          <p:nvPr>
            <p:ph type="sldNum" idx="36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0D68BFB8-1667-439B-9912-5399A44CCA27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38</a:t>
            </a:fld>
            <a:endParaRPr b="0" lang="en-IN" sz="1200" spc="-1" strike="noStrike">
              <a:latin typeface="Times New Roman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PlaceHolder 1"/>
          <p:cNvSpPr>
            <a:spLocks noGrp="1"/>
          </p:cNvSpPr>
          <p:nvPr>
            <p:ph type="sldImg"/>
          </p:nvPr>
        </p:nvSpPr>
        <p:spPr>
          <a:xfrm>
            <a:off x="754200" y="1143000"/>
            <a:ext cx="5349600" cy="3085920"/>
          </a:xfrm>
          <a:prstGeom prst="rect">
            <a:avLst/>
          </a:prstGeom>
          <a:ln w="0">
            <a:noFill/>
          </a:ln>
        </p:spPr>
      </p:sp>
      <p:sp>
        <p:nvSpPr>
          <p:cNvPr id="28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-216000">
              <a:lnSpc>
                <a:spcPct val="100000"/>
              </a:lnSpc>
              <a:buNone/>
            </a:pPr>
            <a:r>
              <a:rPr b="0" lang="en-US" sz="2000" spc="-1" strike="noStrike">
                <a:latin typeface="Arial"/>
              </a:rPr>
              <a:t>Python has 2 modes of running</a:t>
            </a:r>
            <a:endParaRPr b="0" lang="en-IN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r>
              <a:rPr b="0" lang="en-US" sz="2000" spc="-1" strike="noStrike">
                <a:latin typeface="Arial"/>
              </a:rPr>
              <a:t>- IPython stands for Interactive Python</a:t>
            </a:r>
            <a:endParaRPr b="0" lang="en-IN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r>
              <a:rPr b="0" lang="en-US" sz="2000" spc="-1" strike="noStrike">
                <a:latin typeface="Arial"/>
              </a:rPr>
              <a:t>Python can be interpreted – good for a calculator</a:t>
            </a:r>
            <a:endParaRPr b="0" lang="en-IN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r>
              <a:rPr b="0" lang="en-US" sz="2000" spc="-1" strike="noStrike">
                <a:latin typeface="Arial"/>
              </a:rPr>
              <a:t>Live demo!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283" name="PlaceHolder 3"/>
          <p:cNvSpPr>
            <a:spLocks noGrp="1"/>
          </p:cNvSpPr>
          <p:nvPr>
            <p:ph type="sldNum" idx="8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F3641613-8935-46D3-A7A0-0A6548931572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38</a:t>
            </a:fld>
            <a:endParaRPr b="0" lang="en-IN" sz="1200" spc="-1" strike="noStrike">
              <a:latin typeface="Times New Roman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PlaceHolder 1"/>
          <p:cNvSpPr>
            <a:spLocks noGrp="1"/>
          </p:cNvSpPr>
          <p:nvPr>
            <p:ph type="sldImg"/>
          </p:nvPr>
        </p:nvSpPr>
        <p:spPr>
          <a:xfrm>
            <a:off x="754200" y="1143000"/>
            <a:ext cx="5349600" cy="3085920"/>
          </a:xfrm>
          <a:prstGeom prst="rect">
            <a:avLst/>
          </a:prstGeom>
          <a:ln w="0">
            <a:noFill/>
          </a:ln>
        </p:spPr>
      </p:sp>
      <p:sp>
        <p:nvSpPr>
          <p:cNvPr id="28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-216000">
              <a:lnSpc>
                <a:spcPct val="100000"/>
              </a:lnSpc>
              <a:buNone/>
            </a:pPr>
            <a:r>
              <a:rPr b="0" lang="en-US" sz="2000" spc="-1" strike="noStrike">
                <a:latin typeface="Arial"/>
              </a:rPr>
              <a:t>We will be using Noteable, just another service Jupyter Notebooks. It is free and open source</a:t>
            </a:r>
            <a:endParaRPr b="0" lang="en-IN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r>
              <a:rPr b="0" lang="en-US" sz="2000" spc="-1" strike="noStrike">
                <a:latin typeface="Arial"/>
              </a:rPr>
              <a:t>Web environment focused at Python</a:t>
            </a:r>
            <a:endParaRPr b="0" lang="en-IN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r>
              <a:rPr b="0" lang="en-US" sz="2000" spc="-1" strike="noStrike">
                <a:latin typeface="Arial"/>
              </a:rPr>
              <a:t>Easy to use – nice gui and no setup required</a:t>
            </a:r>
            <a:endParaRPr b="0" lang="en-IN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r>
              <a:rPr b="0" lang="en-US" sz="2000" spc="-1" strike="noStrike">
                <a:latin typeface="Arial"/>
              </a:rPr>
              <a:t>Block based. Has blocks which execute the code within it. Single type only</a:t>
            </a:r>
            <a:endParaRPr b="0" lang="en-IN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r>
              <a:rPr b="0" lang="en-US" sz="2000" spc="-1" strike="noStrike">
                <a:latin typeface="Arial"/>
              </a:rPr>
              <a:t>Allows to combine text and code into same page. Helps with readability</a:t>
            </a:r>
            <a:endParaRPr b="0" lang="en-IN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endParaRPr b="0" lang="en-IN" sz="2000" spc="-1" strike="noStrike">
              <a:latin typeface="Arial"/>
            </a:endParaRPr>
          </a:p>
        </p:txBody>
      </p:sp>
      <p:sp>
        <p:nvSpPr>
          <p:cNvPr id="286" name="PlaceHolder 3"/>
          <p:cNvSpPr>
            <a:spLocks noGrp="1"/>
          </p:cNvSpPr>
          <p:nvPr>
            <p:ph type="sldNum" idx="9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C00A284F-A2A4-42A5-B5FC-8DA39CE90D1A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38</a:t>
            </a:fld>
            <a:endParaRPr b="0" lang="en-IN" sz="1200" spc="-1" strike="noStrike"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632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632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/>
          </p:nvPr>
        </p:nvSpPr>
        <p:spPr>
          <a:xfrm>
            <a:off x="838080" y="4098240"/>
            <a:ext cx="1051632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632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/>
          </p:nvPr>
        </p:nvSpPr>
        <p:spPr>
          <a:xfrm>
            <a:off x="6226920" y="1825560"/>
            <a:ext cx="5131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5131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/>
          </p:nvPr>
        </p:nvSpPr>
        <p:spPr>
          <a:xfrm>
            <a:off x="6226920" y="4098240"/>
            <a:ext cx="5131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632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338616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/>
          </p:nvPr>
        </p:nvSpPr>
        <p:spPr>
          <a:xfrm>
            <a:off x="4393800" y="1825560"/>
            <a:ext cx="338616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/>
          </p:nvPr>
        </p:nvSpPr>
        <p:spPr>
          <a:xfrm>
            <a:off x="7949880" y="1825560"/>
            <a:ext cx="338616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/>
          </p:nvPr>
        </p:nvSpPr>
        <p:spPr>
          <a:xfrm>
            <a:off x="838080" y="4098240"/>
            <a:ext cx="338616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/>
          </p:nvPr>
        </p:nvSpPr>
        <p:spPr>
          <a:xfrm>
            <a:off x="4393800" y="4098240"/>
            <a:ext cx="338616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/>
          </p:nvPr>
        </p:nvSpPr>
        <p:spPr>
          <a:xfrm>
            <a:off x="7949880" y="4098240"/>
            <a:ext cx="338616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632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632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632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632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632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80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7" name="PlaceHolder 3"/>
          <p:cNvSpPr>
            <a:spLocks noGrp="1"/>
          </p:cNvSpPr>
          <p:nvPr>
            <p:ph/>
          </p:nvPr>
        </p:nvSpPr>
        <p:spPr>
          <a:xfrm>
            <a:off x="6226920" y="1825560"/>
            <a:ext cx="513180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632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6320" cy="614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632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/>
          </p:nvPr>
        </p:nvSpPr>
        <p:spPr>
          <a:xfrm>
            <a:off x="6226920" y="1825560"/>
            <a:ext cx="513180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3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5131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632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632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632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80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/>
          </p:nvPr>
        </p:nvSpPr>
        <p:spPr>
          <a:xfrm>
            <a:off x="6226920" y="1825560"/>
            <a:ext cx="5131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7" name="PlaceHolder 4"/>
          <p:cNvSpPr>
            <a:spLocks noGrp="1"/>
          </p:cNvSpPr>
          <p:nvPr>
            <p:ph/>
          </p:nvPr>
        </p:nvSpPr>
        <p:spPr>
          <a:xfrm>
            <a:off x="6226920" y="4098240"/>
            <a:ext cx="5131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632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/>
          </p:nvPr>
        </p:nvSpPr>
        <p:spPr>
          <a:xfrm>
            <a:off x="6226920" y="1825560"/>
            <a:ext cx="5131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1051632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632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632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/>
          </p:nvPr>
        </p:nvSpPr>
        <p:spPr>
          <a:xfrm>
            <a:off x="838080" y="4098240"/>
            <a:ext cx="1051632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632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/>
          </p:nvPr>
        </p:nvSpPr>
        <p:spPr>
          <a:xfrm>
            <a:off x="6226920" y="1825560"/>
            <a:ext cx="5131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5131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9" name="PlaceHolder 5"/>
          <p:cNvSpPr>
            <a:spLocks noGrp="1"/>
          </p:cNvSpPr>
          <p:nvPr>
            <p:ph/>
          </p:nvPr>
        </p:nvSpPr>
        <p:spPr>
          <a:xfrm>
            <a:off x="6226920" y="4098240"/>
            <a:ext cx="5131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632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338616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/>
          </p:nvPr>
        </p:nvSpPr>
        <p:spPr>
          <a:xfrm>
            <a:off x="4393800" y="1825560"/>
            <a:ext cx="338616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/>
          </p:nvPr>
        </p:nvSpPr>
        <p:spPr>
          <a:xfrm>
            <a:off x="7949880" y="1825560"/>
            <a:ext cx="338616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/>
          </p:nvPr>
        </p:nvSpPr>
        <p:spPr>
          <a:xfrm>
            <a:off x="838080" y="4098240"/>
            <a:ext cx="338616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5" name="PlaceHolder 6"/>
          <p:cNvSpPr>
            <a:spLocks noGrp="1"/>
          </p:cNvSpPr>
          <p:nvPr>
            <p:ph/>
          </p:nvPr>
        </p:nvSpPr>
        <p:spPr>
          <a:xfrm>
            <a:off x="4393800" y="4098240"/>
            <a:ext cx="338616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6" name="PlaceHolder 7"/>
          <p:cNvSpPr>
            <a:spLocks noGrp="1"/>
          </p:cNvSpPr>
          <p:nvPr>
            <p:ph/>
          </p:nvPr>
        </p:nvSpPr>
        <p:spPr>
          <a:xfrm>
            <a:off x="7949880" y="4098240"/>
            <a:ext cx="338616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632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632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632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632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632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80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/>
          </p:nvPr>
        </p:nvSpPr>
        <p:spPr>
          <a:xfrm>
            <a:off x="6226920" y="1825560"/>
            <a:ext cx="513180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632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632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632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6320" cy="614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632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4" name="PlaceHolder 3"/>
          <p:cNvSpPr>
            <a:spLocks noGrp="1"/>
          </p:cNvSpPr>
          <p:nvPr>
            <p:ph/>
          </p:nvPr>
        </p:nvSpPr>
        <p:spPr>
          <a:xfrm>
            <a:off x="6226920" y="1825560"/>
            <a:ext cx="513180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5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5131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632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80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/>
          </p:nvPr>
        </p:nvSpPr>
        <p:spPr>
          <a:xfrm>
            <a:off x="6226920" y="1825560"/>
            <a:ext cx="5131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/>
          </p:nvPr>
        </p:nvSpPr>
        <p:spPr>
          <a:xfrm>
            <a:off x="6226920" y="4098240"/>
            <a:ext cx="5131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632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/>
          </p:nvPr>
        </p:nvSpPr>
        <p:spPr>
          <a:xfrm>
            <a:off x="6226920" y="1825560"/>
            <a:ext cx="5131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3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1051632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632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632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/>
          </p:nvPr>
        </p:nvSpPr>
        <p:spPr>
          <a:xfrm>
            <a:off x="838080" y="4098240"/>
            <a:ext cx="1051632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632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/>
          </p:nvPr>
        </p:nvSpPr>
        <p:spPr>
          <a:xfrm>
            <a:off x="6226920" y="1825560"/>
            <a:ext cx="5131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5131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1" name="PlaceHolder 5"/>
          <p:cNvSpPr>
            <a:spLocks noGrp="1"/>
          </p:cNvSpPr>
          <p:nvPr>
            <p:ph/>
          </p:nvPr>
        </p:nvSpPr>
        <p:spPr>
          <a:xfrm>
            <a:off x="6226920" y="4098240"/>
            <a:ext cx="5131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632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338616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/>
          </p:nvPr>
        </p:nvSpPr>
        <p:spPr>
          <a:xfrm>
            <a:off x="4393800" y="1825560"/>
            <a:ext cx="338616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5" name="PlaceHolder 4"/>
          <p:cNvSpPr>
            <a:spLocks noGrp="1"/>
          </p:cNvSpPr>
          <p:nvPr>
            <p:ph/>
          </p:nvPr>
        </p:nvSpPr>
        <p:spPr>
          <a:xfrm>
            <a:off x="7949880" y="1825560"/>
            <a:ext cx="338616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6" name="PlaceHolder 5"/>
          <p:cNvSpPr>
            <a:spLocks noGrp="1"/>
          </p:cNvSpPr>
          <p:nvPr>
            <p:ph/>
          </p:nvPr>
        </p:nvSpPr>
        <p:spPr>
          <a:xfrm>
            <a:off x="838080" y="4098240"/>
            <a:ext cx="338616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7" name="PlaceHolder 6"/>
          <p:cNvSpPr>
            <a:spLocks noGrp="1"/>
          </p:cNvSpPr>
          <p:nvPr>
            <p:ph/>
          </p:nvPr>
        </p:nvSpPr>
        <p:spPr>
          <a:xfrm>
            <a:off x="4393800" y="4098240"/>
            <a:ext cx="338616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8" name="PlaceHolder 7"/>
          <p:cNvSpPr>
            <a:spLocks noGrp="1"/>
          </p:cNvSpPr>
          <p:nvPr>
            <p:ph/>
          </p:nvPr>
        </p:nvSpPr>
        <p:spPr>
          <a:xfrm>
            <a:off x="7949880" y="4098240"/>
            <a:ext cx="338616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632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80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/>
          </p:nvPr>
        </p:nvSpPr>
        <p:spPr>
          <a:xfrm>
            <a:off x="6226920" y="1825560"/>
            <a:ext cx="513180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632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6320" cy="614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632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/>
          </p:nvPr>
        </p:nvSpPr>
        <p:spPr>
          <a:xfrm>
            <a:off x="6226920" y="1825560"/>
            <a:ext cx="513180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5131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632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80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/>
          </p:nvPr>
        </p:nvSpPr>
        <p:spPr>
          <a:xfrm>
            <a:off x="6226920" y="1825560"/>
            <a:ext cx="5131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/>
          </p:nvPr>
        </p:nvSpPr>
        <p:spPr>
          <a:xfrm>
            <a:off x="6226920" y="4098240"/>
            <a:ext cx="5131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632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/>
          </p:nvPr>
        </p:nvSpPr>
        <p:spPr>
          <a:xfrm>
            <a:off x="6226920" y="1825560"/>
            <a:ext cx="5131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1051632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4360" cy="238716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 algn="ctr">
              <a:lnSpc>
                <a:spcPct val="90000"/>
              </a:lnSpc>
              <a:buNone/>
            </a:pPr>
            <a:r>
              <a:rPr b="0" lang="en-US" sz="6000" spc="-1" strike="noStrike">
                <a:solidFill>
                  <a:srgbClr val="000000"/>
                </a:solidFill>
                <a:latin typeface="Calibri Light"/>
              </a:rPr>
              <a:t>Click to edit Master title </a:t>
            </a:r>
            <a:r>
              <a:rPr b="0" lang="en-US" sz="6000" spc="-1" strike="noStrike">
                <a:solidFill>
                  <a:srgbClr val="000000"/>
                </a:solidFill>
                <a:latin typeface="Calibri Light"/>
              </a:rPr>
              <a:t>style</a:t>
            </a:r>
            <a:endParaRPr b="0" lang="en-US" sz="6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dt" idx="1"/>
          </p:nvPr>
        </p:nvSpPr>
        <p:spPr>
          <a:xfrm>
            <a:off x="838080" y="6356520"/>
            <a:ext cx="274320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b="0" lang="en-US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8b8b8b"/>
                </a:solidFill>
                <a:latin typeface="Calibri"/>
              </a:rPr>
              <a:t>&lt;date/time&gt;</a:t>
            </a:r>
            <a:endParaRPr b="0" lang="en-IN" sz="12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352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632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Click to edit Master title style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632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Click to edit Master text styles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Second level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2" marL="11430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Third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3" marL="16002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Fourth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4" marL="20574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Fifth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CustomShape 1"/>
          <p:cNvSpPr/>
          <p:nvPr/>
        </p:nvSpPr>
        <p:spPr>
          <a:xfrm>
            <a:off x="0" y="360"/>
            <a:ext cx="11052000" cy="466452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8" name="CustomShape 2"/>
          <p:cNvSpPr/>
          <p:nvPr/>
        </p:nvSpPr>
        <p:spPr>
          <a:xfrm>
            <a:off x="0" y="360"/>
            <a:ext cx="4330080" cy="4664520"/>
          </a:xfrm>
          <a:prstGeom prst="rect">
            <a:avLst/>
          </a:prstGeom>
          <a:solidFill>
            <a:srgbClr val="21212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9" name="CustomShape 3"/>
          <p:cNvSpPr/>
          <p:nvPr/>
        </p:nvSpPr>
        <p:spPr>
          <a:xfrm>
            <a:off x="4968000" y="577440"/>
            <a:ext cx="2347200" cy="48960"/>
          </a:xfrm>
          <a:prstGeom prst="rect">
            <a:avLst/>
          </a:prstGeom>
          <a:solidFill>
            <a:srgbClr val="e0e0e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0" name="CustomShape 4"/>
          <p:cNvSpPr/>
          <p:nvPr/>
        </p:nvSpPr>
        <p:spPr>
          <a:xfrm>
            <a:off x="469440" y="577440"/>
            <a:ext cx="3368520" cy="48960"/>
          </a:xfrm>
          <a:prstGeom prst="rect">
            <a:avLst/>
          </a:pr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609120" y="273240"/>
            <a:ext cx="1097316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IN" sz="670" spc="-1" strike="noStrike">
                <a:latin typeface="Arial"/>
              </a:rPr>
              <a:t>Click to edit the title text format</a:t>
            </a:r>
            <a:endParaRPr b="0" lang="en-IN" sz="670" spc="-1" strike="noStrike"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7316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28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900" spc="-1" strike="noStrike">
                <a:latin typeface="Arial"/>
              </a:rPr>
              <a:t>Click to edit the outline text format</a:t>
            </a:r>
            <a:endParaRPr b="0" lang="en-IN" sz="2900" spc="-1" strike="noStrike">
              <a:latin typeface="Arial"/>
            </a:endParaRPr>
          </a:p>
          <a:p>
            <a:pPr lvl="1" marL="864000" indent="-324000">
              <a:spcBef>
                <a:spcPts val="1026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540" spc="-1" strike="noStrike">
                <a:latin typeface="Arial"/>
              </a:rPr>
              <a:t>Second Outline Level</a:t>
            </a:r>
            <a:endParaRPr b="0" lang="en-IN" sz="2540" spc="-1" strike="noStrike">
              <a:latin typeface="Arial"/>
            </a:endParaRPr>
          </a:p>
          <a:p>
            <a:pPr lvl="2" marL="1296000" indent="-288000">
              <a:spcBef>
                <a:spcPts val="77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180" spc="-1" strike="noStrike">
                <a:latin typeface="Arial"/>
              </a:rPr>
              <a:t>Third Outline Level</a:t>
            </a:r>
            <a:endParaRPr b="0" lang="en-IN" sz="2180" spc="-1" strike="noStrike">
              <a:latin typeface="Arial"/>
            </a:endParaRPr>
          </a:p>
          <a:p>
            <a:pPr lvl="3" marL="1728000" indent="-216000">
              <a:spcBef>
                <a:spcPts val="513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810" spc="-1" strike="noStrike">
                <a:latin typeface="Arial"/>
              </a:rPr>
              <a:t>Fourth Outline Level</a:t>
            </a:r>
            <a:endParaRPr b="0" lang="en-IN" sz="1810" spc="-1" strike="noStrike">
              <a:latin typeface="Arial"/>
            </a:endParaRPr>
          </a:p>
          <a:p>
            <a:pPr lvl="4" marL="2160000" indent="-216000">
              <a:spcBef>
                <a:spcPts val="255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10" spc="-1" strike="noStrike">
                <a:latin typeface="Arial"/>
              </a:rPr>
              <a:t>Fifth Outline Level</a:t>
            </a:r>
            <a:endParaRPr b="0" lang="en-IN" sz="1810" spc="-1" strike="noStrike">
              <a:latin typeface="Arial"/>
            </a:endParaRPr>
          </a:p>
          <a:p>
            <a:pPr lvl="5" marL="2592000" indent="-216000">
              <a:spcBef>
                <a:spcPts val="255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10" spc="-1" strike="noStrike">
                <a:latin typeface="Arial"/>
              </a:rPr>
              <a:t>Sixth Outline Level</a:t>
            </a:r>
            <a:endParaRPr b="0" lang="en-IN" sz="1810" spc="-1" strike="noStrike">
              <a:latin typeface="Arial"/>
            </a:endParaRPr>
          </a:p>
          <a:p>
            <a:pPr lvl="6" marL="3024000" indent="-216000">
              <a:spcBef>
                <a:spcPts val="255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10" spc="-1" strike="noStrike">
                <a:latin typeface="Arial"/>
              </a:rPr>
              <a:t>Seventh Outline Level</a:t>
            </a:r>
            <a:endParaRPr b="0" lang="en-IN" sz="181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4.xml"/><Relationship Id="rId3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hyperlink" Target="https://anaconda.com/" TargetMode="Externa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8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hyperlink" Target="https://flic.kr/p/iDw8D" TargetMode="External"/><Relationship Id="rId3" Type="http://schemas.openxmlformats.org/officeDocument/2006/relationships/hyperlink" Target="https://flic.kr/p/iDw8D" TargetMode="External"/><Relationship Id="rId4" Type="http://schemas.openxmlformats.org/officeDocument/2006/relationships/hyperlink" Target="https://flic.kr/p/iDw8D" TargetMode="External"/><Relationship Id="rId5" Type="http://schemas.openxmlformats.org/officeDocument/2006/relationships/image" Target="../media/image3.png"/><Relationship Id="rId6" Type="http://schemas.openxmlformats.org/officeDocument/2006/relationships/slideLayout" Target="../slideLayouts/slideLayout13.xml"/><Relationship Id="rId7" Type="http://schemas.openxmlformats.org/officeDocument/2006/relationships/notesSlide" Target="../notesSlides/notesSlide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0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2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image" Target="../media/image26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24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5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6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image" Target="../media/image30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27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8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9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30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32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3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34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35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36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37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38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hyperlink" Target="https://www.python.org/" TargetMode="Externa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hyperlink" Target="https://anaconda.com/" TargetMode="Externa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Picture 5" descr="A close up of a logo&#10;&#10;Description generated with very high confidence"/>
          <p:cNvPicPr/>
          <p:nvPr/>
        </p:nvPicPr>
        <p:blipFill>
          <a:blip r:embed="rId1"/>
          <a:stretch/>
        </p:blipFill>
        <p:spPr>
          <a:xfrm>
            <a:off x="2976840" y="2285640"/>
            <a:ext cx="6159240" cy="2692080"/>
          </a:xfrm>
          <a:prstGeom prst="rect">
            <a:avLst/>
          </a:prstGeom>
          <a:ln w="0">
            <a:noFill/>
          </a:ln>
        </p:spPr>
      </p:pic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1523880" y="1851840"/>
            <a:ext cx="9144360" cy="99396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 algn="ctr">
              <a:lnSpc>
                <a:spcPct val="90000"/>
              </a:lnSpc>
              <a:buNone/>
            </a:pPr>
            <a:r>
              <a:rPr b="0" lang="en-US" sz="6000" spc="-1" strike="noStrike">
                <a:solidFill>
                  <a:srgbClr val="000000"/>
                </a:solidFill>
                <a:latin typeface="Calibri Light"/>
              </a:rPr>
              <a:t>Introduction to</a:t>
            </a:r>
            <a:endParaRPr b="0" lang="en-US" sz="6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7" name="TextBox 7"/>
          <p:cNvSpPr/>
          <p:nvPr/>
        </p:nvSpPr>
        <p:spPr>
          <a:xfrm>
            <a:off x="4630680" y="4717800"/>
            <a:ext cx="2743200" cy="517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Part 1</a:t>
            </a:r>
            <a:endParaRPr b="0" lang="en-IN" sz="2800" spc="-1" strike="noStrike">
              <a:latin typeface="Arial"/>
            </a:endParaRPr>
          </a:p>
        </p:txBody>
      </p:sp>
    </p:spTree>
  </p:cSld>
  <p:transition spd="slow">
    <p:push dir="u"/>
  </p:transition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CustomShape 10"/>
          <p:cNvSpPr/>
          <p:nvPr/>
        </p:nvSpPr>
        <p:spPr>
          <a:xfrm>
            <a:off x="373320" y="699120"/>
            <a:ext cx="3461400" cy="340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700" spc="-1" strike="noStrike">
                <a:solidFill>
                  <a:srgbClr val="ffffff"/>
                </a:solidFill>
                <a:latin typeface="Arial"/>
                <a:ea typeface="Arial"/>
              </a:rPr>
              <a:t>Setting up Python (3.x)</a:t>
            </a:r>
            <a:endParaRPr b="0" lang="en-IN" sz="37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IN" sz="37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en-US" sz="3700" spc="-1" strike="noStrike">
                <a:solidFill>
                  <a:srgbClr val="ffffff"/>
                </a:solidFill>
                <a:latin typeface="Arial"/>
                <a:ea typeface="Arial"/>
              </a:rPr>
              <a:t>Consoles</a:t>
            </a:r>
            <a:endParaRPr b="0" lang="en-IN" sz="3700" spc="-1" strike="noStrike">
              <a:latin typeface="Arial"/>
            </a:endParaRPr>
          </a:p>
        </p:txBody>
      </p:sp>
      <p:sp>
        <p:nvSpPr>
          <p:cNvPr id="159" name="CustomShape 11"/>
          <p:cNvSpPr/>
          <p:nvPr/>
        </p:nvSpPr>
        <p:spPr>
          <a:xfrm>
            <a:off x="4864320" y="699120"/>
            <a:ext cx="5943600" cy="1586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Autofit/>
          </a:bodyPr>
          <a:p>
            <a:pPr marL="457200" indent="-339480">
              <a:lnSpc>
                <a:spcPct val="115000"/>
              </a:lnSpc>
              <a:buClr>
                <a:srgbClr val="434343"/>
              </a:buClr>
              <a:buFont typeface="StarSymbol"/>
              <a:buAutoNum type="arabicPeriod"/>
            </a:pPr>
            <a:r>
              <a:rPr b="0" lang="en-US" sz="1800" spc="-1" strike="noStrike">
                <a:solidFill>
                  <a:srgbClr val="434343"/>
                </a:solidFill>
                <a:latin typeface="Arial"/>
                <a:ea typeface="Arial"/>
              </a:rPr>
              <a:t>Download anaconda from </a:t>
            </a:r>
            <a:r>
              <a:rPr b="0" lang="en-US" sz="1800" spc="-1" strike="noStrike" u="sng">
                <a:solidFill>
                  <a:srgbClr val="000000"/>
                </a:solidFill>
                <a:uFillTx/>
                <a:latin typeface="Arial"/>
                <a:ea typeface="Arial"/>
                <a:hlinkClick r:id="rId1"/>
              </a:rPr>
              <a:t>https://anaconda.com</a:t>
            </a:r>
            <a:endParaRPr b="0" lang="en-IN" sz="1800" spc="-1" strike="noStrike">
              <a:latin typeface="Arial"/>
            </a:endParaRPr>
          </a:p>
          <a:p>
            <a:pPr marL="457200" indent="-339480">
              <a:lnSpc>
                <a:spcPct val="115000"/>
              </a:lnSpc>
              <a:spcAft>
                <a:spcPts val="1599"/>
              </a:spcAft>
              <a:buClr>
                <a:srgbClr val="434343"/>
              </a:buClr>
              <a:buFont typeface="StarSymbol"/>
              <a:buAutoNum type="arabicPeriod"/>
            </a:pPr>
            <a:r>
              <a:rPr b="0" lang="en-US" sz="1800" spc="-1" strike="noStrike">
                <a:solidFill>
                  <a:srgbClr val="434343"/>
                </a:solidFill>
                <a:latin typeface="Arial"/>
                <a:ea typeface="Arial"/>
              </a:rPr>
              <a:t>Install anaconda and start anaconda navigator</a:t>
            </a:r>
            <a:endParaRPr b="0" lang="en-IN" sz="1800" spc="-1" strike="noStrike">
              <a:latin typeface="Arial"/>
            </a:endParaRPr>
          </a:p>
        </p:txBody>
      </p:sp>
      <p:pic>
        <p:nvPicPr>
          <p:cNvPr id="160" name="Shape 92_ 2" descr=""/>
          <p:cNvPicPr/>
          <p:nvPr/>
        </p:nvPicPr>
        <p:blipFill>
          <a:blip r:embed="rId2"/>
          <a:stretch/>
        </p:blipFill>
        <p:spPr>
          <a:xfrm>
            <a:off x="4797360" y="1603440"/>
            <a:ext cx="6861600" cy="2771640"/>
          </a:xfrm>
          <a:prstGeom prst="rect">
            <a:avLst/>
          </a:prstGeom>
          <a:ln w="0">
            <a:noFill/>
          </a:ln>
        </p:spPr>
      </p:pic>
      <p:sp>
        <p:nvSpPr>
          <p:cNvPr id="161" name="CustomShape 12"/>
          <p:cNvSpPr/>
          <p:nvPr/>
        </p:nvSpPr>
        <p:spPr>
          <a:xfrm>
            <a:off x="6930000" y="2075040"/>
            <a:ext cx="2013480" cy="1309320"/>
          </a:xfrm>
          <a:prstGeom prst="ellipse">
            <a:avLst/>
          </a:prstGeom>
          <a:noFill/>
          <a:ln w="38160">
            <a:solidFill>
              <a:srgbClr val="1155cc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2" name="CustomShape 13"/>
          <p:cNvSpPr/>
          <p:nvPr/>
        </p:nvSpPr>
        <p:spPr>
          <a:xfrm>
            <a:off x="4971600" y="3623760"/>
            <a:ext cx="5943600" cy="344160"/>
          </a:xfrm>
          <a:prstGeom prst="rect">
            <a:avLst/>
          </a:prstGeom>
          <a:solidFill>
            <a:srgbClr val="6d9eeb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82880" bIns="18288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1200" spc="-1" strike="noStrike">
                <a:solidFill>
                  <a:srgbClr val="0000ff"/>
                </a:solidFill>
                <a:latin typeface="Arial"/>
                <a:ea typeface="Arial"/>
              </a:rPr>
              <a:t>Jupyter: Interactive python notebook (very user-friendly)</a:t>
            </a:r>
            <a:endParaRPr b="0" lang="en-IN" sz="1200" spc="-1" strike="noStrike">
              <a:latin typeface="Arial"/>
            </a:endParaRPr>
          </a:p>
        </p:txBody>
      </p:sp>
      <p:sp>
        <p:nvSpPr>
          <p:cNvPr id="163" name="CustomShape 14"/>
          <p:cNvSpPr/>
          <p:nvPr/>
        </p:nvSpPr>
        <p:spPr>
          <a:xfrm>
            <a:off x="7939080" y="3387600"/>
            <a:ext cx="2160" cy="232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6d9eeb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64" name="Picture 18" descr=""/>
          <p:cNvPicPr/>
          <p:nvPr/>
        </p:nvPicPr>
        <p:blipFill>
          <a:blip r:embed="rId3"/>
          <a:stretch/>
        </p:blipFill>
        <p:spPr>
          <a:xfrm>
            <a:off x="8618760" y="4825080"/>
            <a:ext cx="3479400" cy="1958040"/>
          </a:xfrm>
          <a:prstGeom prst="rect">
            <a:avLst/>
          </a:prstGeom>
          <a:ln w="0">
            <a:noFill/>
          </a:ln>
        </p:spPr>
      </p:pic>
      <p:sp>
        <p:nvSpPr>
          <p:cNvPr id="165" name=""/>
          <p:cNvSpPr txBox="1"/>
          <p:nvPr/>
        </p:nvSpPr>
        <p:spPr>
          <a:xfrm>
            <a:off x="216000" y="1555200"/>
            <a:ext cx="522000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000000"/>
                </a:solidFill>
                <a:latin typeface="Arial"/>
                <a:ea typeface="Arial"/>
              </a:rPr>
              <a:t>Setting up Python (3.x)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6320" cy="9536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3200" spc="-1" strike="noStrike">
                <a:solidFill>
                  <a:srgbClr val="000000"/>
                </a:solidFill>
                <a:latin typeface="Calibri Light"/>
              </a:rPr>
              <a:t>3. Starting a notebook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67" name="Picture 5" descr="A screenshot of a cell phone&#10;&#10;Description generated with very high confidence"/>
          <p:cNvPicPr/>
          <p:nvPr/>
        </p:nvPicPr>
        <p:blipFill>
          <a:blip r:embed="rId1"/>
          <a:stretch/>
        </p:blipFill>
        <p:spPr>
          <a:xfrm>
            <a:off x="592560" y="1481400"/>
            <a:ext cx="4600080" cy="3830400"/>
          </a:xfrm>
          <a:prstGeom prst="rect">
            <a:avLst/>
          </a:prstGeom>
          <a:ln w="0">
            <a:noFill/>
          </a:ln>
        </p:spPr>
      </p:pic>
      <p:sp>
        <p:nvSpPr>
          <p:cNvPr id="168" name="Rectangle: Rounded Corners 4"/>
          <p:cNvSpPr/>
          <p:nvPr/>
        </p:nvSpPr>
        <p:spPr>
          <a:xfrm>
            <a:off x="1216800" y="3089160"/>
            <a:ext cx="1450800" cy="205920"/>
          </a:xfrm>
          <a:prstGeom prst="roundRect">
            <a:avLst>
              <a:gd name="adj" fmla="val 16667"/>
            </a:avLst>
          </a:prstGeom>
          <a:noFill/>
          <a:ln w="57150">
            <a:solidFill>
              <a:srgbClr val="ed7d3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/>
        </p:style>
      </p:sp>
      <p:pic>
        <p:nvPicPr>
          <p:cNvPr id="169" name="Picture 7" descr="A screenshot of a cell phone&#10;&#10;Description generated with very high confidence"/>
          <p:cNvPicPr/>
          <p:nvPr/>
        </p:nvPicPr>
        <p:blipFill>
          <a:blip r:embed="rId2"/>
          <a:stretch/>
        </p:blipFill>
        <p:spPr>
          <a:xfrm>
            <a:off x="6152040" y="1493280"/>
            <a:ext cx="3805560" cy="3398760"/>
          </a:xfrm>
          <a:prstGeom prst="rect">
            <a:avLst/>
          </a:prstGeom>
          <a:ln w="0">
            <a:noFill/>
          </a:ln>
        </p:spPr>
      </p:pic>
      <p:sp>
        <p:nvSpPr>
          <p:cNvPr id="170" name="Rectangle: Rounded Corners 8"/>
          <p:cNvSpPr/>
          <p:nvPr/>
        </p:nvSpPr>
        <p:spPr>
          <a:xfrm>
            <a:off x="6647760" y="3400200"/>
            <a:ext cx="1450800" cy="205920"/>
          </a:xfrm>
          <a:prstGeom prst="roundRect">
            <a:avLst>
              <a:gd name="adj" fmla="val 16667"/>
            </a:avLst>
          </a:prstGeom>
          <a:noFill/>
          <a:ln w="57150">
            <a:solidFill>
              <a:srgbClr val="ed7d3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/>
        </p:style>
      </p:sp>
      <p:sp>
        <p:nvSpPr>
          <p:cNvPr id="171" name="Arrow: Right 9"/>
          <p:cNvSpPr/>
          <p:nvPr/>
        </p:nvSpPr>
        <p:spPr>
          <a:xfrm>
            <a:off x="5456880" y="2945160"/>
            <a:ext cx="978120" cy="484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5b9bd5"/>
          </a:solidFill>
          <a:ln>
            <a:solidFill>
              <a:srgbClr val="4372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transition spd="slow">
    <p:push dir="u"/>
  </p:transition>
  <p:timing>
    <p:tnLst>
      <p:par>
        <p:cTn id="17" dur="indefinite" restart="never" nodeType="tmRoot">
          <p:childTnLst>
            <p:seq>
              <p:cTn id="18" dur="indefinite" nodeType="mainSeq">
                <p:childTnLst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3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4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9" dur="5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0" dur="5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5" dur="5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6" dur="5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1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2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632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4. Toolbar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73" name="Picture 4" descr="A screenshot of a cell phone&#10;&#10;Description generated with very high confidence"/>
          <p:cNvPicPr/>
          <p:nvPr/>
        </p:nvPicPr>
        <p:blipFill>
          <a:blip r:embed="rId1"/>
          <a:stretch/>
        </p:blipFill>
        <p:spPr>
          <a:xfrm>
            <a:off x="1299240" y="2472120"/>
            <a:ext cx="9089280" cy="1094040"/>
          </a:xfrm>
          <a:prstGeom prst="rect">
            <a:avLst/>
          </a:prstGeom>
          <a:ln w="0">
            <a:noFill/>
          </a:ln>
        </p:spPr>
      </p:pic>
      <p:sp>
        <p:nvSpPr>
          <p:cNvPr id="174" name="Straight Arrow Connector 5"/>
          <p:cNvSpPr/>
          <p:nvPr/>
        </p:nvSpPr>
        <p:spPr>
          <a:xfrm flipH="1" flipV="1">
            <a:off x="2397600" y="3301560"/>
            <a:ext cx="720" cy="797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150">
            <a:solidFill>
              <a:srgbClr val="44546a"/>
            </a:solidFill>
            <a:tailEnd len="med" type="triangle" w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/>
        </p:style>
      </p:sp>
      <p:sp>
        <p:nvSpPr>
          <p:cNvPr id="175" name="Straight Arrow Connector 6"/>
          <p:cNvSpPr/>
          <p:nvPr/>
        </p:nvSpPr>
        <p:spPr>
          <a:xfrm flipV="1">
            <a:off x="2811960" y="3301560"/>
            <a:ext cx="5040" cy="1437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150">
            <a:solidFill>
              <a:srgbClr val="44546a"/>
            </a:solidFill>
            <a:tailEnd len="med" type="triangle" w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/>
        </p:style>
      </p:sp>
      <p:sp>
        <p:nvSpPr>
          <p:cNvPr id="176" name="Straight Arrow Connector 7"/>
          <p:cNvSpPr/>
          <p:nvPr/>
        </p:nvSpPr>
        <p:spPr>
          <a:xfrm flipH="1" flipV="1">
            <a:off x="3637440" y="3301560"/>
            <a:ext cx="720" cy="797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150">
            <a:solidFill>
              <a:srgbClr val="44546a"/>
            </a:solidFill>
            <a:tailEnd len="med" type="triangle" w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/>
        </p:style>
      </p:sp>
      <p:sp>
        <p:nvSpPr>
          <p:cNvPr id="177" name="Straight Arrow Connector 8"/>
          <p:cNvSpPr/>
          <p:nvPr/>
        </p:nvSpPr>
        <p:spPr>
          <a:xfrm flipH="1" flipV="1">
            <a:off x="4593600" y="3308040"/>
            <a:ext cx="720" cy="1417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150">
            <a:solidFill>
              <a:srgbClr val="44546a"/>
            </a:solidFill>
            <a:tailEnd len="med" type="triangle" w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/>
        </p:style>
      </p:sp>
      <p:sp>
        <p:nvSpPr>
          <p:cNvPr id="178" name="Straight Arrow Connector 9"/>
          <p:cNvSpPr/>
          <p:nvPr/>
        </p:nvSpPr>
        <p:spPr>
          <a:xfrm flipH="1" flipV="1">
            <a:off x="5878440" y="3301560"/>
            <a:ext cx="720" cy="797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150">
            <a:solidFill>
              <a:srgbClr val="44546a"/>
            </a:solidFill>
            <a:tailEnd len="med" type="triangle" w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/>
        </p:style>
      </p:sp>
      <p:sp>
        <p:nvSpPr>
          <p:cNvPr id="179" name="Straight Arrow Connector 10"/>
          <p:cNvSpPr/>
          <p:nvPr/>
        </p:nvSpPr>
        <p:spPr>
          <a:xfrm flipH="1" flipV="1">
            <a:off x="6259680" y="3295080"/>
            <a:ext cx="720" cy="1463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150">
            <a:solidFill>
              <a:srgbClr val="44546a"/>
            </a:solidFill>
            <a:tailEnd len="med" type="triangle" w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/>
        </p:style>
      </p:sp>
      <p:sp>
        <p:nvSpPr>
          <p:cNvPr id="180" name="Straight Arrow Connector 11"/>
          <p:cNvSpPr/>
          <p:nvPr/>
        </p:nvSpPr>
        <p:spPr>
          <a:xfrm flipH="1" flipV="1">
            <a:off x="7131240" y="3301560"/>
            <a:ext cx="720" cy="797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150">
            <a:solidFill>
              <a:srgbClr val="44546a"/>
            </a:solidFill>
            <a:tailEnd len="med" type="triangle" w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/>
        </p:style>
      </p:sp>
      <p:sp>
        <p:nvSpPr>
          <p:cNvPr id="181" name="TextBox 12"/>
          <p:cNvSpPr/>
          <p:nvPr/>
        </p:nvSpPr>
        <p:spPr>
          <a:xfrm>
            <a:off x="2063880" y="4104360"/>
            <a:ext cx="669960" cy="36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Save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82" name="TextBox 13"/>
          <p:cNvSpPr/>
          <p:nvPr/>
        </p:nvSpPr>
        <p:spPr>
          <a:xfrm>
            <a:off x="2076840" y="4711320"/>
            <a:ext cx="1496520" cy="36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New block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83" name="TextBox 14"/>
          <p:cNvSpPr/>
          <p:nvPr/>
        </p:nvSpPr>
        <p:spPr>
          <a:xfrm>
            <a:off x="2761200" y="3994560"/>
            <a:ext cx="1755000" cy="63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Cut, copy</a:t>
            </a: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paste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84" name="TextBox 15"/>
          <p:cNvSpPr/>
          <p:nvPr/>
        </p:nvSpPr>
        <p:spPr>
          <a:xfrm>
            <a:off x="3846240" y="4743720"/>
            <a:ext cx="1496520" cy="36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Move block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85" name="TextBox 16"/>
          <p:cNvSpPr/>
          <p:nvPr/>
        </p:nvSpPr>
        <p:spPr>
          <a:xfrm>
            <a:off x="4815000" y="3826800"/>
            <a:ext cx="1496520" cy="63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Stop execution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86" name="TextBox 17"/>
          <p:cNvSpPr/>
          <p:nvPr/>
        </p:nvSpPr>
        <p:spPr>
          <a:xfrm>
            <a:off x="5286600" y="4730760"/>
            <a:ext cx="1948680" cy="63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Reset block</a:t>
            </a: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And clear output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87" name="TextBox 18"/>
          <p:cNvSpPr/>
          <p:nvPr/>
        </p:nvSpPr>
        <p:spPr>
          <a:xfrm>
            <a:off x="6384240" y="4104360"/>
            <a:ext cx="1496520" cy="36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Block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 type</a:t>
            </a:r>
            <a:endParaRPr b="0" lang="en-IN" sz="1800" spc="-1" strike="noStrike">
              <a:latin typeface="Arial"/>
            </a:endParaRPr>
          </a:p>
        </p:txBody>
      </p:sp>
    </p:spTree>
  </p:cSld>
  <p:transition spd="slow">
    <p:push dir="u"/>
  </p:transition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632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GB" sz="4400" spc="-1" strike="noStrike">
                <a:solidFill>
                  <a:srgbClr val="000000"/>
                </a:solidFill>
                <a:latin typeface="Calibri Light"/>
              </a:rPr>
              <a:t>8. File/ Close &amp; Halt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89" name="Content Placeholder 3" descr=""/>
          <p:cNvPicPr/>
          <p:nvPr/>
        </p:nvPicPr>
        <p:blipFill>
          <a:blip r:embed="rId1"/>
          <a:stretch/>
        </p:blipFill>
        <p:spPr>
          <a:xfrm>
            <a:off x="1364760" y="1398600"/>
            <a:ext cx="7440480" cy="4115160"/>
          </a:xfrm>
          <a:prstGeom prst="rect">
            <a:avLst/>
          </a:prstGeom>
          <a:ln w="0">
            <a:noFill/>
          </a:ln>
        </p:spPr>
      </p:pic>
      <p:sp>
        <p:nvSpPr>
          <p:cNvPr id="190" name="Rectangle: Rounded Corners 8"/>
          <p:cNvSpPr/>
          <p:nvPr/>
        </p:nvSpPr>
        <p:spPr>
          <a:xfrm>
            <a:off x="1771560" y="4848120"/>
            <a:ext cx="1323000" cy="233280"/>
          </a:xfrm>
          <a:prstGeom prst="roundRect">
            <a:avLst>
              <a:gd name="adj" fmla="val 16667"/>
            </a:avLst>
          </a:prstGeom>
          <a:noFill/>
          <a:ln w="57150">
            <a:solidFill>
              <a:srgbClr val="ed7d3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/>
        </p:style>
      </p:sp>
    </p:spTree>
  </p:cSld>
  <p:transition spd="slow">
    <p:push dir="u"/>
  </p:transition>
  <p:timing>
    <p:tnLst>
      <p:par>
        <p:cTn id="43" dur="indefinite" restart="never" nodeType="tmRoot">
          <p:childTnLst>
            <p:seq>
              <p:cTn id="44" dur="indefinite" nodeType="mainSeq">
                <p:childTnLst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9" dur="5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0" dur="5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632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Running blocks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2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632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By pressing the Run button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Shift + Enter – runs block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Alt + Enter – creates a new block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transition spd="slow">
    <p:push dir="u"/>
  </p:transition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632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GB" sz="4400" spc="-1" strike="noStrike">
                <a:solidFill>
                  <a:srgbClr val="000000"/>
                </a:solidFill>
                <a:latin typeface="Calibri Light"/>
              </a:rPr>
              <a:t>Python as a calculator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4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632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000000"/>
                </a:solidFill>
                <a:latin typeface="Calibri"/>
              </a:rPr>
              <a:t>Let us calculate the distance between Edinburgh and London in km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95" name="Picture 6" descr="A screenshot of text&#10;&#10;Description generated with high confidence"/>
          <p:cNvPicPr/>
          <p:nvPr/>
        </p:nvPicPr>
        <p:blipFill>
          <a:blip r:embed="rId1"/>
          <a:stretch/>
        </p:blipFill>
        <p:spPr>
          <a:xfrm>
            <a:off x="842760" y="2813400"/>
            <a:ext cx="10271520" cy="1080720"/>
          </a:xfrm>
          <a:prstGeom prst="rect">
            <a:avLst/>
          </a:prstGeom>
          <a:ln w="0">
            <a:noFill/>
          </a:ln>
        </p:spPr>
      </p:pic>
    </p:spTree>
  </p:cSld>
  <p:transition spd="slow">
    <p:push dir="u"/>
  </p:transition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632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Variables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7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632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Great calculator but how can 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we make it store values?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Do this by defining variables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Can later be called by the 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variable name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Variable names are case 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sensitive and unique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98" name="Picture 5" descr="A screenshot of a cell phone&#10;&#10;Description generated with very high confidence"/>
          <p:cNvPicPr/>
          <p:nvPr/>
        </p:nvPicPr>
        <p:blipFill>
          <a:blip r:embed="rId1"/>
          <a:stretch/>
        </p:blipFill>
        <p:spPr>
          <a:xfrm>
            <a:off x="883080" y="3803040"/>
            <a:ext cx="9048240" cy="1746720"/>
          </a:xfrm>
          <a:prstGeom prst="rect">
            <a:avLst/>
          </a:prstGeom>
          <a:ln w="0">
            <a:noFill/>
          </a:ln>
        </p:spPr>
      </p:pic>
    </p:spTree>
  </p:cSld>
  <p:transition spd="slow">
    <p:push dir="u"/>
  </p:transition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PlaceHolder 1"/>
          <p:cNvSpPr>
            <a:spLocks noGrp="1"/>
          </p:cNvSpPr>
          <p:nvPr>
            <p:ph/>
          </p:nvPr>
        </p:nvSpPr>
        <p:spPr>
          <a:xfrm>
            <a:off x="896040" y="983880"/>
            <a:ext cx="10371960" cy="11750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We can now reuse the variable mileToKm in the next block without having to define it again!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00" name="Picture 4" descr="A screenshot of a cell phone&#10;&#10;Description generated with very high confidence"/>
          <p:cNvPicPr/>
          <p:nvPr/>
        </p:nvPicPr>
        <p:blipFill>
          <a:blip r:embed="rId1"/>
          <a:stretch/>
        </p:blipFill>
        <p:spPr>
          <a:xfrm>
            <a:off x="868320" y="2378520"/>
            <a:ext cx="8816400" cy="1269360"/>
          </a:xfrm>
          <a:prstGeom prst="rect">
            <a:avLst/>
          </a:prstGeom>
          <a:ln w="0">
            <a:noFill/>
          </a:ln>
        </p:spPr>
      </p:pic>
    </p:spTree>
  </p:cSld>
  <p:transition spd="slow">
    <p:push dir="u"/>
  </p:transition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632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Types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2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632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Variables actually have a type, which defines the way it is stored.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The basic types are: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03" name="Picture 4" descr="A screenshot of a cell phone&#10;&#10;Description generated with very high confidence"/>
          <p:cNvPicPr/>
          <p:nvPr/>
        </p:nvPicPr>
        <p:blipFill>
          <a:blip r:embed="rId1"/>
          <a:stretch/>
        </p:blipFill>
        <p:spPr>
          <a:xfrm>
            <a:off x="876240" y="2895480"/>
            <a:ext cx="10112040" cy="3027960"/>
          </a:xfrm>
          <a:prstGeom prst="rect">
            <a:avLst/>
          </a:prstGeom>
          <a:ln w="0">
            <a:noFill/>
          </a:ln>
        </p:spPr>
      </p:pic>
    </p:spTree>
  </p:cSld>
  <p:transition spd="slow">
    <p:push dir="u"/>
  </p:transition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PlaceHolder 1"/>
          <p:cNvSpPr>
            <a:spLocks noGrp="1"/>
          </p:cNvSpPr>
          <p:nvPr>
            <p:ph type="subTitle"/>
          </p:nvPr>
        </p:nvSpPr>
        <p:spPr>
          <a:xfrm>
            <a:off x="1324080" y="2857680"/>
            <a:ext cx="9144360" cy="7354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Why should we care about types?</a:t>
            </a:r>
            <a:endParaRPr b="0" lang="en-IN" sz="3200" spc="-1" strike="noStrike">
              <a:latin typeface="Arial"/>
            </a:endParaRPr>
          </a:p>
        </p:txBody>
      </p:sp>
    </p:spTree>
  </p:cSld>
  <p:transition spd="slow">
    <p:push dir="u"/>
  </p:transition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632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History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459540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Started by Guido Van Rossum as a hobby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Now widely spread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Open Source! Free!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Versatile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30" name="Picture 4" descr=""/>
          <p:cNvPicPr/>
          <p:nvPr/>
        </p:nvPicPr>
        <p:blipFill>
          <a:blip r:embed="rId1"/>
          <a:stretch/>
        </p:blipFill>
        <p:spPr>
          <a:xfrm>
            <a:off x="10111320" y="0"/>
            <a:ext cx="2081520" cy="1988280"/>
          </a:xfrm>
          <a:prstGeom prst="rect">
            <a:avLst/>
          </a:prstGeom>
          <a:ln w="0">
            <a:noFill/>
          </a:ln>
        </p:spPr>
      </p:pic>
      <p:sp>
        <p:nvSpPr>
          <p:cNvPr id="131" name="TextBox 6"/>
          <p:cNvSpPr/>
          <p:nvPr/>
        </p:nvSpPr>
        <p:spPr>
          <a:xfrm>
            <a:off x="10604160" y="1988640"/>
            <a:ext cx="1588320" cy="72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GB" sz="1400" spc="-1" strike="noStrike">
                <a:solidFill>
                  <a:srgbClr val="000000"/>
                </a:solidFill>
                <a:latin typeface="Calibri"/>
              </a:rPr>
              <a:t>Guido Van Rossum by </a:t>
            </a:r>
            <a:r>
              <a:rPr b="0" lang="en-GB" sz="1400" spc="-1" strike="noStrike" u="sng">
                <a:solidFill>
                  <a:srgbClr val="0563c1"/>
                </a:solidFill>
                <a:uFillTx/>
                <a:latin typeface="Calibri"/>
                <a:hlinkClick r:id="rId2"/>
              </a:rPr>
              <a:t>Doc </a:t>
            </a:r>
            <a:r>
              <a:rPr b="0" lang="en-GB" sz="1400" spc="-1" strike="noStrike" u="sng">
                <a:solidFill>
                  <a:srgbClr val="0563c1"/>
                </a:solidFill>
                <a:uFillTx/>
                <a:latin typeface="Calibri"/>
                <a:hlinkClick r:id="rId3"/>
              </a:rPr>
              <a:t>Searls</a:t>
            </a:r>
            <a:r>
              <a:rPr b="0" lang="en-GB" sz="1400" spc="-1" strike="noStrike" u="sng">
                <a:solidFill>
                  <a:srgbClr val="0563c1"/>
                </a:solidFill>
                <a:uFillTx/>
                <a:latin typeface="Calibri"/>
                <a:hlinkClick r:id="rId4"/>
              </a:rPr>
              <a:t> on Flickr</a:t>
            </a:r>
            <a:r>
              <a:rPr b="0" lang="en-GB" sz="1400" spc="-1" strike="noStrike">
                <a:solidFill>
                  <a:srgbClr val="000000"/>
                </a:solidFill>
                <a:latin typeface="Calibri"/>
              </a:rPr>
              <a:t> CC-BY-SA</a:t>
            </a:r>
            <a:endParaRPr b="0" lang="en-IN" sz="1400" spc="-1" strike="noStrike">
              <a:latin typeface="Arial"/>
            </a:endParaRPr>
          </a:p>
        </p:txBody>
      </p:sp>
      <p:pic>
        <p:nvPicPr>
          <p:cNvPr id="132" name="" descr=""/>
          <p:cNvPicPr/>
          <p:nvPr/>
        </p:nvPicPr>
        <p:blipFill>
          <a:blip r:embed="rId5"/>
          <a:stretch/>
        </p:blipFill>
        <p:spPr>
          <a:xfrm>
            <a:off x="3588840" y="3780000"/>
            <a:ext cx="8471880" cy="2880000"/>
          </a:xfrm>
          <a:prstGeom prst="rect">
            <a:avLst/>
          </a:prstGeom>
          <a:ln w="0">
            <a:noFill/>
          </a:ln>
        </p:spPr>
      </p:pic>
    </p:spTree>
  </p:cSld>
  <p:transition spd="slow">
    <p:push dir="u"/>
  </p:transition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Picture 4" descr="A screenshot of a cell phone&#10;&#10;Description generated with very high confidence"/>
          <p:cNvPicPr/>
          <p:nvPr/>
        </p:nvPicPr>
        <p:blipFill>
          <a:blip r:embed="rId1"/>
          <a:stretch/>
        </p:blipFill>
        <p:spPr>
          <a:xfrm>
            <a:off x="1009800" y="247680"/>
            <a:ext cx="9923400" cy="3820680"/>
          </a:xfrm>
          <a:prstGeom prst="rect">
            <a:avLst/>
          </a:prstGeom>
          <a:ln w="0">
            <a:noFill/>
          </a:ln>
        </p:spPr>
      </p:pic>
      <p:sp>
        <p:nvSpPr>
          <p:cNvPr id="206" name="TextBox 6"/>
          <p:cNvSpPr/>
          <p:nvPr/>
        </p:nvSpPr>
        <p:spPr>
          <a:xfrm>
            <a:off x="600120" y="4053960"/>
            <a:ext cx="10914840" cy="1919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Calibri"/>
              </a:rPr>
              <a:t>Important lesson </a:t>
            </a:r>
            <a:r>
              <a:rPr b="1" lang="en-US" sz="2400" spc="-1" strike="noStrike">
                <a:solidFill>
                  <a:srgbClr val="000000"/>
                </a:solidFill>
                <a:latin typeface="Calibri"/>
              </a:rPr>
              <a:t>to remember!</a:t>
            </a:r>
            <a:endParaRPr b="0" lang="en-IN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We can't do arithmetic operations on variables of different types. Therefore make sure that you are always aware of your variables types!</a:t>
            </a:r>
            <a:endParaRPr b="0" lang="en-IN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IN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You can find the type of a variable using </a:t>
            </a:r>
            <a:r>
              <a:rPr b="1" lang="en-US" sz="2400" spc="-1" strike="noStrike">
                <a:solidFill>
                  <a:srgbClr val="000000"/>
                </a:solidFill>
                <a:latin typeface="Calibri"/>
              </a:rPr>
              <a:t>type()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. For example type </a:t>
            </a:r>
            <a:r>
              <a:rPr b="1" lang="en-US" sz="2400" spc="-1" strike="noStrike">
                <a:solidFill>
                  <a:srgbClr val="000000"/>
                </a:solidFill>
                <a:latin typeface="Calibri"/>
              </a:rPr>
              <a:t>type(x)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.</a:t>
            </a:r>
            <a:endParaRPr b="0" lang="en-IN" sz="2400" spc="-1" strike="noStrike">
              <a:latin typeface="Arial"/>
            </a:endParaRPr>
          </a:p>
        </p:txBody>
      </p:sp>
    </p:spTree>
  </p:cSld>
  <p:transition spd="slow">
    <p:push dir="u"/>
  </p:transition>
  <p:timing>
    <p:tnLst>
      <p:par>
        <p:cTn id="51" dur="indefinite" restart="never" nodeType="tmRoot">
          <p:childTnLst>
            <p:seq>
              <p:cTn id="52" dur="indefinite" nodeType="mainSeq">
                <p:childTnLst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57" dur="5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8" dur="5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632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Casting types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8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632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Luckily Python offers us a way of 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converting variables to different 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types!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Casting – the operation of 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converting a variable to a 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different type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09" name="Picture 4" descr="A close up of a logo&#10;&#10;Description generated with high confidence"/>
          <p:cNvPicPr/>
          <p:nvPr/>
        </p:nvPicPr>
        <p:blipFill>
          <a:blip r:embed="rId1"/>
          <a:stretch/>
        </p:blipFill>
        <p:spPr>
          <a:xfrm>
            <a:off x="979560" y="3276000"/>
            <a:ext cx="10081080" cy="1458360"/>
          </a:xfrm>
          <a:prstGeom prst="rect">
            <a:avLst/>
          </a:prstGeom>
          <a:ln w="0">
            <a:noFill/>
          </a:ln>
        </p:spPr>
      </p:pic>
      <p:sp>
        <p:nvSpPr>
          <p:cNvPr id="210" name="TextBox 5"/>
          <p:cNvSpPr/>
          <p:nvPr/>
        </p:nvSpPr>
        <p:spPr>
          <a:xfrm>
            <a:off x="979560" y="4832640"/>
            <a:ext cx="4798800" cy="137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Similar methods exist for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 other data types: </a:t>
            </a:r>
            <a:r>
              <a:rPr b="1" lang="en-US" sz="2800" spc="-1" strike="noStrike">
                <a:solidFill>
                  <a:srgbClr val="000000"/>
                </a:solidFill>
                <a:latin typeface="Calibri"/>
              </a:rPr>
              <a:t>int()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, </a:t>
            </a:r>
            <a:r>
              <a:rPr b="1" lang="en-US" sz="2800" spc="-1" strike="noStrike">
                <a:solidFill>
                  <a:srgbClr val="000000"/>
                </a:solidFill>
                <a:latin typeface="Calibri"/>
              </a:rPr>
              <a:t>float()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, </a:t>
            </a:r>
            <a:r>
              <a:rPr b="1" lang="en-US" sz="2800" spc="-1" strike="noStrike">
                <a:solidFill>
                  <a:srgbClr val="000000"/>
                </a:solidFill>
                <a:latin typeface="Calibri"/>
              </a:rPr>
              <a:t>str()</a:t>
            </a:r>
            <a:endParaRPr b="0" lang="en-IN" sz="2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IN" sz="2800" spc="-1" strike="noStrike">
              <a:latin typeface="Arial"/>
            </a:endParaRPr>
          </a:p>
        </p:txBody>
      </p:sp>
    </p:spTree>
  </p:cSld>
  <p:transition spd="slow">
    <p:push dir="u"/>
  </p:transition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632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Arithmetic operations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2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298120" cy="38847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Similar to actual Mathematics.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Order of precedence is the same as in Mathematics.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We can also use parenthesis ()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13" name="Picture 4" descr="A screenshot of a cell phone&#10;&#10;Description generated with very high confidence"/>
          <p:cNvPicPr/>
          <p:nvPr/>
        </p:nvPicPr>
        <p:blipFill>
          <a:blip r:embed="rId1"/>
          <a:stretch/>
        </p:blipFill>
        <p:spPr>
          <a:xfrm>
            <a:off x="6220800" y="1497960"/>
            <a:ext cx="5747400" cy="4363200"/>
          </a:xfrm>
          <a:prstGeom prst="rect">
            <a:avLst/>
          </a:prstGeom>
          <a:ln w="0">
            <a:noFill/>
          </a:ln>
        </p:spPr>
      </p:pic>
    </p:spTree>
  </p:cSld>
  <p:transition spd="slow">
    <p:push dir="u"/>
  </p:transition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632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Order precedence example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15" name="Picture 4" descr="A picture containing screenshot&#10;&#10;Description generated with very high confidence"/>
          <p:cNvPicPr/>
          <p:nvPr/>
        </p:nvPicPr>
        <p:blipFill>
          <a:blip r:embed="rId1"/>
          <a:stretch/>
        </p:blipFill>
        <p:spPr>
          <a:xfrm>
            <a:off x="885960" y="2658960"/>
            <a:ext cx="10431720" cy="1170720"/>
          </a:xfrm>
          <a:prstGeom prst="rect">
            <a:avLst/>
          </a:prstGeom>
          <a:ln w="0">
            <a:noFill/>
          </a:ln>
        </p:spPr>
      </p:pic>
      <p:sp>
        <p:nvSpPr>
          <p:cNvPr id="216" name="Rectangle: Rounded Corners 6"/>
          <p:cNvSpPr/>
          <p:nvPr/>
        </p:nvSpPr>
        <p:spPr>
          <a:xfrm>
            <a:off x="744840" y="2655360"/>
            <a:ext cx="1944360" cy="688680"/>
          </a:xfrm>
          <a:prstGeom prst="roundRect">
            <a:avLst>
              <a:gd name="adj" fmla="val 16667"/>
            </a:avLst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/>
        </p:style>
      </p:sp>
      <p:sp>
        <p:nvSpPr>
          <p:cNvPr id="217" name="Rectangle: Rounded Corners 5"/>
          <p:cNvSpPr/>
          <p:nvPr/>
        </p:nvSpPr>
        <p:spPr>
          <a:xfrm>
            <a:off x="841320" y="2762640"/>
            <a:ext cx="1279080" cy="474120"/>
          </a:xfrm>
          <a:prstGeom prst="roundRect">
            <a:avLst>
              <a:gd name="adj" fmla="val 16667"/>
            </a:avLst>
          </a:prstGeom>
          <a:noFill/>
          <a:ln w="57150">
            <a:solidFill>
              <a:srgbClr val="ed7d3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/>
        </p:style>
      </p:sp>
    </p:spTree>
  </p:cSld>
  <p:transition spd="slow">
    <p:push dir="u"/>
  </p:transition>
  <p:timing>
    <p:tnLst>
      <p:par>
        <p:cTn id="59" dur="indefinite" restart="never" nodeType="tmRoot">
          <p:childTnLst>
            <p:seq>
              <p:cTn id="60" dur="indefinite" nodeType="mainSeq">
                <p:childTnLst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65" dur="50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66" dur="50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1" dur="50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72" dur="50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632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Quick quiz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9" name="TextBox 8"/>
          <p:cNvSpPr/>
          <p:nvPr/>
        </p:nvSpPr>
        <p:spPr>
          <a:xfrm>
            <a:off x="4470120" y="2867400"/>
            <a:ext cx="2743200" cy="45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vs</a:t>
            </a:r>
            <a:endParaRPr b="0" lang="en-IN" sz="2400" spc="-1" strike="noStrike">
              <a:latin typeface="Arial"/>
            </a:endParaRPr>
          </a:p>
        </p:txBody>
      </p:sp>
      <p:pic>
        <p:nvPicPr>
          <p:cNvPr id="220" name="Picture 5" descr="A picture containing screenshot&#10;&#10;Description generated with very high confidence"/>
          <p:cNvPicPr/>
          <p:nvPr/>
        </p:nvPicPr>
        <p:blipFill>
          <a:blip r:embed="rId1"/>
          <a:stretch/>
        </p:blipFill>
        <p:spPr>
          <a:xfrm>
            <a:off x="302760" y="2813400"/>
            <a:ext cx="5136480" cy="618840"/>
          </a:xfrm>
          <a:prstGeom prst="rect">
            <a:avLst/>
          </a:prstGeom>
          <a:ln w="0">
            <a:noFill/>
          </a:ln>
        </p:spPr>
      </p:pic>
      <p:pic>
        <p:nvPicPr>
          <p:cNvPr id="221" name="Picture 10" descr=""/>
          <p:cNvPicPr/>
          <p:nvPr/>
        </p:nvPicPr>
        <p:blipFill>
          <a:blip r:embed="rId2"/>
          <a:stretch/>
        </p:blipFill>
        <p:spPr>
          <a:xfrm>
            <a:off x="6388200" y="2816640"/>
            <a:ext cx="5501520" cy="666360"/>
          </a:xfrm>
          <a:prstGeom prst="rect">
            <a:avLst/>
          </a:prstGeom>
          <a:ln w="0">
            <a:noFill/>
          </a:ln>
        </p:spPr>
      </p:pic>
      <p:sp>
        <p:nvSpPr>
          <p:cNvPr id="222" name="Rectangle: Rounded Corners 7"/>
          <p:cNvSpPr/>
          <p:nvPr/>
        </p:nvSpPr>
        <p:spPr>
          <a:xfrm>
            <a:off x="902160" y="2872440"/>
            <a:ext cx="1024560" cy="460440"/>
          </a:xfrm>
          <a:prstGeom prst="roundRect">
            <a:avLst>
              <a:gd name="adj" fmla="val 16667"/>
            </a:avLst>
          </a:prstGeom>
          <a:noFill/>
          <a:ln w="57150">
            <a:solidFill>
              <a:srgbClr val="ed7d3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/>
        </p:style>
      </p:sp>
      <p:sp>
        <p:nvSpPr>
          <p:cNvPr id="223" name="Rectangle: Rounded Corners 6"/>
          <p:cNvSpPr/>
          <p:nvPr/>
        </p:nvSpPr>
        <p:spPr>
          <a:xfrm>
            <a:off x="6586200" y="2889720"/>
            <a:ext cx="992160" cy="471240"/>
          </a:xfrm>
          <a:prstGeom prst="roundRect">
            <a:avLst>
              <a:gd name="adj" fmla="val 16667"/>
            </a:avLst>
          </a:prstGeom>
          <a:noFill/>
          <a:ln w="57150">
            <a:solidFill>
              <a:srgbClr val="ed7d3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/>
        </p:style>
      </p:sp>
      <p:sp>
        <p:nvSpPr>
          <p:cNvPr id="224" name="TextBox 11"/>
          <p:cNvSpPr/>
          <p:nvPr/>
        </p:nvSpPr>
        <p:spPr>
          <a:xfrm>
            <a:off x="305640" y="3489840"/>
            <a:ext cx="2743200" cy="45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13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225" name="TextBox 12"/>
          <p:cNvSpPr/>
          <p:nvPr/>
        </p:nvSpPr>
        <p:spPr>
          <a:xfrm>
            <a:off x="6584400" y="3489840"/>
            <a:ext cx="2743200" cy="45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49</a:t>
            </a:r>
            <a:endParaRPr b="0" lang="en-IN" sz="2400" spc="-1" strike="noStrike">
              <a:latin typeface="Arial"/>
            </a:endParaRPr>
          </a:p>
        </p:txBody>
      </p:sp>
    </p:spTree>
  </p:cSld>
  <p:transition spd="slow">
    <p:push dir="u"/>
  </p:transition>
  <p:timing>
    <p:tnLst>
      <p:par>
        <p:cTn id="73" dur="indefinite" restart="never" nodeType="tmRoot">
          <p:childTnLst>
            <p:seq>
              <p:cTn id="74" dur="indefinite" nodeType="mainSeq">
                <p:childTnLst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9" dur="5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0" dur="5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85" dur="5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6" dur="5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632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Comparison operators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7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446436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I.e. comparison operators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Return Boolean values 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(i.e. True or False)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Used extensively for conditional statements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28" name="Picture 4" descr="A screenshot of a cell phone&#10;&#10;Description generated with very high confidence"/>
          <p:cNvPicPr/>
          <p:nvPr/>
        </p:nvPicPr>
        <p:blipFill>
          <a:blip r:embed="rId1"/>
          <a:stretch/>
        </p:blipFill>
        <p:spPr>
          <a:xfrm>
            <a:off x="5536800" y="1720080"/>
            <a:ext cx="6602040" cy="4125600"/>
          </a:xfrm>
          <a:prstGeom prst="rect">
            <a:avLst/>
          </a:prstGeom>
          <a:ln w="0">
            <a:noFill/>
          </a:ln>
        </p:spPr>
      </p:pic>
    </p:spTree>
  </p:cSld>
  <p:transition spd="slow">
    <p:push dir="u"/>
  </p:transition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632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Comparison examples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30" name="Picture 8" descr="A screenshot of a cell phone&#10;&#10;Description generated with very high confidence"/>
          <p:cNvPicPr/>
          <p:nvPr/>
        </p:nvPicPr>
        <p:blipFill>
          <a:blip r:embed="rId1"/>
          <a:srcRect l="0" t="0" r="115" b="16092"/>
          <a:stretch/>
        </p:blipFill>
        <p:spPr>
          <a:xfrm>
            <a:off x="885960" y="1764360"/>
            <a:ext cx="9240120" cy="2574000"/>
          </a:xfrm>
          <a:prstGeom prst="rect">
            <a:avLst/>
          </a:prstGeom>
          <a:ln w="0">
            <a:noFill/>
          </a:ln>
        </p:spPr>
      </p:pic>
      <p:sp>
        <p:nvSpPr>
          <p:cNvPr id="231" name="TextBox 2"/>
          <p:cNvSpPr/>
          <p:nvPr/>
        </p:nvSpPr>
        <p:spPr>
          <a:xfrm>
            <a:off x="925200" y="4343400"/>
            <a:ext cx="2743200" cy="36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False</a:t>
            </a:r>
            <a:endParaRPr b="0" lang="en-IN" sz="1800" spc="-1" strike="noStrike">
              <a:latin typeface="Arial"/>
            </a:endParaRPr>
          </a:p>
        </p:txBody>
      </p:sp>
    </p:spTree>
  </p:cSld>
  <p:transition spd="slow">
    <p:push dir="u"/>
  </p:transition>
  <p:timing>
    <p:tnLst>
      <p:par>
        <p:cTn id="87" dur="indefinite" restart="never" nodeType="tmRoot">
          <p:childTnLst>
            <p:seq>
              <p:cTn id="88" dur="indefinite" nodeType="mainSeq">
                <p:childTnLst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93" dur="50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94" dur="50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632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Logical operators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33" name="Picture 4" descr="A screenshot of a cell phone&#10;&#10;Description generated with very high confidence"/>
          <p:cNvPicPr/>
          <p:nvPr/>
        </p:nvPicPr>
        <p:blipFill>
          <a:blip r:embed="rId1"/>
          <a:stretch/>
        </p:blipFill>
        <p:spPr>
          <a:xfrm>
            <a:off x="7430400" y="733320"/>
            <a:ext cx="3731040" cy="1811160"/>
          </a:xfrm>
          <a:prstGeom prst="rect">
            <a:avLst/>
          </a:prstGeom>
          <a:ln w="0">
            <a:noFill/>
          </a:ln>
        </p:spPr>
      </p:pic>
      <p:sp>
        <p:nvSpPr>
          <p:cNvPr id="234" name="TextBox 5"/>
          <p:cNvSpPr/>
          <p:nvPr/>
        </p:nvSpPr>
        <p:spPr>
          <a:xfrm>
            <a:off x="839160" y="1573200"/>
            <a:ext cx="6664680" cy="944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Allows us to extend the conditional logic</a:t>
            </a:r>
            <a:endParaRPr b="0" lang="en-IN" sz="28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Will become essential later on</a:t>
            </a:r>
            <a:endParaRPr b="0" lang="en-IN" sz="2800" spc="-1" strike="noStrike">
              <a:latin typeface="Arial"/>
            </a:endParaRPr>
          </a:p>
        </p:txBody>
      </p:sp>
      <p:pic>
        <p:nvPicPr>
          <p:cNvPr id="235" name="Picture 12" descr="A screen shot of a social media post&#10;&#10;Description generated with very high confidence"/>
          <p:cNvPicPr/>
          <p:nvPr/>
        </p:nvPicPr>
        <p:blipFill>
          <a:blip r:embed="rId2"/>
          <a:stretch/>
        </p:blipFill>
        <p:spPr>
          <a:xfrm>
            <a:off x="2914200" y="3395520"/>
            <a:ext cx="6363720" cy="1940400"/>
          </a:xfrm>
          <a:prstGeom prst="rect">
            <a:avLst/>
          </a:prstGeom>
          <a:ln w="0">
            <a:noFill/>
          </a:ln>
        </p:spPr>
      </p:pic>
    </p:spTree>
  </p:cSld>
  <p:transition spd="slow">
    <p:push dir="u"/>
  </p:transition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632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Combining both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37" name="Picture 8" descr="A close up of a logo&#10;&#10;Description generated with very high confidence"/>
          <p:cNvPicPr/>
          <p:nvPr/>
        </p:nvPicPr>
        <p:blipFill>
          <a:blip r:embed="rId1"/>
          <a:stretch/>
        </p:blipFill>
        <p:spPr>
          <a:xfrm>
            <a:off x="1005120" y="2664000"/>
            <a:ext cx="10193040" cy="1858320"/>
          </a:xfrm>
          <a:prstGeom prst="rect">
            <a:avLst/>
          </a:prstGeom>
          <a:ln w="0">
            <a:noFill/>
          </a:ln>
        </p:spPr>
      </p:pic>
      <p:sp>
        <p:nvSpPr>
          <p:cNvPr id="238" name="Rectangle: Rounded Corners 9"/>
          <p:cNvSpPr/>
          <p:nvPr/>
        </p:nvSpPr>
        <p:spPr>
          <a:xfrm>
            <a:off x="1168200" y="3588840"/>
            <a:ext cx="1407600" cy="40968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57150">
            <a:solidFill>
              <a:srgbClr val="ed7d3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3600" spc="-1" strike="noStrike">
                <a:solidFill>
                  <a:srgbClr val="ed7d31"/>
                </a:solidFill>
                <a:latin typeface="Calibri"/>
              </a:rPr>
              <a:t>True</a:t>
            </a:r>
            <a:endParaRPr b="0" lang="en-IN" sz="3600" spc="-1" strike="noStrike">
              <a:latin typeface="Arial"/>
            </a:endParaRPr>
          </a:p>
        </p:txBody>
      </p:sp>
      <p:sp>
        <p:nvSpPr>
          <p:cNvPr id="239" name="Rectangle: Rounded Corners 11"/>
          <p:cNvSpPr/>
          <p:nvPr/>
        </p:nvSpPr>
        <p:spPr>
          <a:xfrm>
            <a:off x="3245400" y="3588840"/>
            <a:ext cx="1407600" cy="40968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57150">
            <a:solidFill>
              <a:srgbClr val="ed7d3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3600" spc="-1" strike="noStrike">
                <a:solidFill>
                  <a:srgbClr val="ed7d31"/>
                </a:solidFill>
                <a:latin typeface="Calibri"/>
              </a:rPr>
              <a:t>True</a:t>
            </a:r>
            <a:endParaRPr b="0" lang="en-IN" sz="3600" spc="-1" strike="noStrike">
              <a:latin typeface="Arial"/>
            </a:endParaRPr>
          </a:p>
        </p:txBody>
      </p:sp>
    </p:spTree>
  </p:cSld>
  <p:transition spd="slow">
    <p:push dir="u"/>
  </p:transition>
  <p:timing>
    <p:tnLst>
      <p:par>
        <p:cTn id="95" dur="indefinite" restart="never" nodeType="tmRoot">
          <p:childTnLst>
            <p:seq>
              <p:cTn id="96" dur="indefinite" nodeType="mainSeq">
                <p:childTnLst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01" dur="5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02" dur="5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07" dur="50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08" dur="50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632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Another example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41" name="Picture 8" descr="A screenshot of a cell phone&#10;&#10;Description generated with very high confidence"/>
          <p:cNvPicPr/>
          <p:nvPr/>
        </p:nvPicPr>
        <p:blipFill>
          <a:blip r:embed="rId1"/>
          <a:stretch/>
        </p:blipFill>
        <p:spPr>
          <a:xfrm>
            <a:off x="834480" y="2156040"/>
            <a:ext cx="9450000" cy="1790280"/>
          </a:xfrm>
          <a:prstGeom prst="rect">
            <a:avLst/>
          </a:prstGeom>
          <a:ln w="0">
            <a:noFill/>
          </a:ln>
        </p:spPr>
      </p:pic>
      <p:sp>
        <p:nvSpPr>
          <p:cNvPr id="242" name="Rectangle: Rounded Corners 10"/>
          <p:cNvSpPr/>
          <p:nvPr/>
        </p:nvSpPr>
        <p:spPr>
          <a:xfrm>
            <a:off x="1678680" y="3009240"/>
            <a:ext cx="1407600" cy="40968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57150">
            <a:solidFill>
              <a:srgbClr val="ed7d3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3600" spc="-1" strike="noStrike">
                <a:solidFill>
                  <a:srgbClr val="ed7d31"/>
                </a:solidFill>
                <a:latin typeface="Calibri"/>
              </a:rPr>
              <a:t>True</a:t>
            </a:r>
            <a:endParaRPr b="0" lang="en-IN" sz="3600" spc="-1" strike="noStrike">
              <a:latin typeface="Arial"/>
            </a:endParaRPr>
          </a:p>
        </p:txBody>
      </p:sp>
      <p:sp>
        <p:nvSpPr>
          <p:cNvPr id="243" name="Rectangle: Rounded Corners 12"/>
          <p:cNvSpPr/>
          <p:nvPr/>
        </p:nvSpPr>
        <p:spPr>
          <a:xfrm>
            <a:off x="4179600" y="3009240"/>
            <a:ext cx="1407600" cy="40968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57150">
            <a:solidFill>
              <a:srgbClr val="ed7d3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3600" spc="-1" strike="noStrike">
                <a:solidFill>
                  <a:srgbClr val="ed7d31"/>
                </a:solidFill>
                <a:latin typeface="Calibri"/>
              </a:rPr>
              <a:t>True</a:t>
            </a:r>
            <a:endParaRPr b="0" lang="en-IN" sz="3600" spc="-1" strike="noStrike">
              <a:latin typeface="Arial"/>
            </a:endParaRPr>
          </a:p>
        </p:txBody>
      </p:sp>
      <p:sp>
        <p:nvSpPr>
          <p:cNvPr id="244" name="TextBox 13"/>
          <p:cNvSpPr/>
          <p:nvPr/>
        </p:nvSpPr>
        <p:spPr>
          <a:xfrm>
            <a:off x="839160" y="4375440"/>
            <a:ext cx="8667720" cy="82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That wasn't very easy to read was it?</a:t>
            </a:r>
            <a:endParaRPr b="0" lang="en-IN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Is there a way we can make it more readable?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245" name="Rectangle: Rounded Corners 10"/>
          <p:cNvSpPr/>
          <p:nvPr/>
        </p:nvSpPr>
        <p:spPr>
          <a:xfrm>
            <a:off x="1805400" y="3009240"/>
            <a:ext cx="3781800" cy="40968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57150">
            <a:solidFill>
              <a:srgbClr val="ed7d3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3600" spc="-1" strike="noStrike">
                <a:solidFill>
                  <a:srgbClr val="ed7d31"/>
                </a:solidFill>
                <a:latin typeface="Calibri"/>
              </a:rPr>
              <a:t>True</a:t>
            </a:r>
            <a:endParaRPr b="0" lang="en-IN" sz="3600" spc="-1" strike="noStrike">
              <a:latin typeface="Arial"/>
            </a:endParaRPr>
          </a:p>
        </p:txBody>
      </p:sp>
    </p:spTree>
  </p:cSld>
  <p:transition spd="slow">
    <p:push dir="u"/>
  </p:transition>
  <p:timing>
    <p:tnLst>
      <p:par>
        <p:cTn id="109" dur="indefinite" restart="never" nodeType="tmRoot">
          <p:childTnLst>
            <p:seq>
              <p:cTn id="110" dur="indefinite" nodeType="mainSeq">
                <p:childTnLst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15" dur="500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16" dur="500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21" dur="50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2" dur="50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27" dur="5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8" dur="5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632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Python today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632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Developed a large and active scientific computing and data analysis community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Now one of the most important languages for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Data science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Machine learning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General software development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Packages: NumPy, pandas, matplotlib, SciPy, scikit-learn, statsmodels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transition spd="slow">
    <p:push dir="u"/>
  </p:transition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Picture 4" descr="A screenshot of a cell phone&#10;&#10;Description generated with very high confidence"/>
          <p:cNvPicPr/>
          <p:nvPr/>
        </p:nvPicPr>
        <p:blipFill>
          <a:blip r:embed="rId1"/>
          <a:stretch/>
        </p:blipFill>
        <p:spPr>
          <a:xfrm>
            <a:off x="835920" y="2234520"/>
            <a:ext cx="9168480" cy="2405880"/>
          </a:xfrm>
          <a:prstGeom prst="rect">
            <a:avLst/>
          </a:prstGeom>
          <a:ln w="0">
            <a:noFill/>
          </a:ln>
        </p:spPr>
      </p:pic>
    </p:spTree>
  </p:cSld>
  <p:transition spd="slow">
    <p:push dir="u"/>
  </p:transition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632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Strings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8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632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Powerful and flexible in Python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Can be added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Can be multiplied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Can be multiple lines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transition spd="slow">
    <p:push dir="u"/>
  </p:transition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632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Strings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50" name="Picture 4" descr="A screenshot of a cell phone&#10;&#10;Description generated with very high confidence"/>
          <p:cNvPicPr/>
          <p:nvPr/>
        </p:nvPicPr>
        <p:blipFill>
          <a:blip r:embed="rId1"/>
          <a:stretch/>
        </p:blipFill>
        <p:spPr>
          <a:xfrm>
            <a:off x="1619280" y="2024280"/>
            <a:ext cx="9125280" cy="2912400"/>
          </a:xfrm>
          <a:prstGeom prst="rect">
            <a:avLst/>
          </a:prstGeom>
          <a:ln w="0">
            <a:noFill/>
          </a:ln>
        </p:spPr>
      </p:pic>
    </p:spTree>
  </p:cSld>
  <p:transition spd="slow">
    <p:push dir="u"/>
  </p:transition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632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Strings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2" name="TextBox 6"/>
          <p:cNvSpPr/>
          <p:nvPr/>
        </p:nvSpPr>
        <p:spPr>
          <a:xfrm>
            <a:off x="738360" y="4380840"/>
            <a:ext cx="10525320" cy="137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These are called methods and add extra functionality to the String.</a:t>
            </a:r>
            <a:endParaRPr b="0" lang="en-IN" sz="2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If you want to see more methods that can be applied to a string simply type in </a:t>
            </a:r>
            <a:r>
              <a:rPr b="1" lang="en-US" sz="2800" spc="-1" strike="noStrike">
                <a:solidFill>
                  <a:srgbClr val="000000"/>
                </a:solidFill>
                <a:latin typeface="Calibri"/>
              </a:rPr>
              <a:t>dir('str')</a:t>
            </a:r>
            <a:endParaRPr b="0" lang="en-IN" sz="2800" spc="-1" strike="noStrike">
              <a:latin typeface="Arial"/>
            </a:endParaRPr>
          </a:p>
        </p:txBody>
      </p:sp>
      <p:pic>
        <p:nvPicPr>
          <p:cNvPr id="253" name="Picture 4" descr="A screenshot of a cell phone&#10;&#10;Description generated with high confidence"/>
          <p:cNvPicPr/>
          <p:nvPr/>
        </p:nvPicPr>
        <p:blipFill>
          <a:blip r:embed="rId1"/>
          <a:stretch/>
        </p:blipFill>
        <p:spPr>
          <a:xfrm>
            <a:off x="1569240" y="1788120"/>
            <a:ext cx="7852320" cy="2057760"/>
          </a:xfrm>
          <a:prstGeom prst="rect">
            <a:avLst/>
          </a:prstGeom>
          <a:ln w="0">
            <a:noFill/>
          </a:ln>
        </p:spPr>
      </p:pic>
    </p:spTree>
  </p:cSld>
  <p:transition spd="slow">
    <p:push dir="u"/>
  </p:transition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632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Mixing up strings and numbers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55" name="Picture 4" descr="A screenshot of a cell phone&#10;&#10;Description generated with very high confidence"/>
          <p:cNvPicPr/>
          <p:nvPr/>
        </p:nvPicPr>
        <p:blipFill>
          <a:blip r:embed="rId1"/>
          <a:stretch/>
        </p:blipFill>
        <p:spPr>
          <a:xfrm>
            <a:off x="1230480" y="3460680"/>
            <a:ext cx="9216000" cy="1478160"/>
          </a:xfrm>
          <a:prstGeom prst="rect">
            <a:avLst/>
          </a:prstGeom>
          <a:ln w="0">
            <a:noFill/>
          </a:ln>
        </p:spPr>
      </p:pic>
      <p:sp>
        <p:nvSpPr>
          <p:cNvPr id="256" name="TextBox 5"/>
          <p:cNvSpPr/>
          <p:nvPr/>
        </p:nvSpPr>
        <p:spPr>
          <a:xfrm>
            <a:off x="839160" y="1692360"/>
            <a:ext cx="9891360" cy="137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Often we would need to mix up numbers and strings.</a:t>
            </a:r>
            <a:endParaRPr b="0" lang="en-IN" sz="2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It is best to keep numbers as numbers (i.e. int or float)</a:t>
            </a:r>
            <a:endParaRPr b="0" lang="en-IN" sz="2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and cast them to strings whenever we need them as a string.</a:t>
            </a:r>
            <a:endParaRPr b="0" lang="en-IN" sz="2800" spc="-1" strike="noStrike">
              <a:latin typeface="Arial"/>
            </a:endParaRPr>
          </a:p>
        </p:txBody>
      </p:sp>
    </p:spTree>
  </p:cSld>
  <p:transition spd="slow">
    <p:push dir="u"/>
  </p:transition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632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Printing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8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632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When writing scripts, your outcomes aren't printed on the terminal.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Thus, you must print them yourself with the print() function.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Beware to not mix up the different type of variables!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59" name="Picture 9" descr="A screenshot of a cell phone&#10;&#10;Description generated with very high confidence"/>
          <p:cNvPicPr/>
          <p:nvPr/>
        </p:nvPicPr>
        <p:blipFill>
          <a:blip r:embed="rId1"/>
          <a:stretch/>
        </p:blipFill>
        <p:spPr>
          <a:xfrm>
            <a:off x="839160" y="3501360"/>
            <a:ext cx="8646480" cy="2323080"/>
          </a:xfrm>
          <a:prstGeom prst="rect">
            <a:avLst/>
          </a:prstGeom>
          <a:ln w="0">
            <a:noFill/>
          </a:ln>
        </p:spPr>
      </p:pic>
    </p:spTree>
  </p:cSld>
  <p:transition spd="slow">
    <p:push dir="u"/>
  </p:transition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632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Another more generic way to fix it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61" name="Picture 5" descr="A close up of a logo&#10;&#10;Description generated with very high confidence"/>
          <p:cNvPicPr/>
          <p:nvPr/>
        </p:nvPicPr>
        <p:blipFill>
          <a:blip r:embed="rId1"/>
          <a:stretch/>
        </p:blipFill>
        <p:spPr>
          <a:xfrm>
            <a:off x="841680" y="1865160"/>
            <a:ext cx="8974080" cy="1631520"/>
          </a:xfrm>
          <a:prstGeom prst="rect">
            <a:avLst/>
          </a:prstGeom>
          <a:ln w="0">
            <a:noFill/>
          </a:ln>
        </p:spPr>
      </p:pic>
      <p:sp>
        <p:nvSpPr>
          <p:cNvPr id="262" name="TextBox 6"/>
          <p:cNvSpPr/>
          <p:nvPr/>
        </p:nvSpPr>
        <p:spPr>
          <a:xfrm>
            <a:off x="839160" y="3817440"/>
            <a:ext cx="9311760" cy="944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If we comma separate statements in a print function we can have different variables printing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!</a:t>
            </a:r>
            <a:endParaRPr b="0" lang="en-IN" sz="2800" spc="-1" strike="noStrike">
              <a:latin typeface="Arial"/>
            </a:endParaRPr>
          </a:p>
        </p:txBody>
      </p:sp>
    </p:spTree>
  </p:cSld>
  <p:transition spd="slow">
    <p:push dir="u"/>
  </p:transition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Picture 6" descr=""/>
          <p:cNvPicPr/>
          <p:nvPr/>
        </p:nvPicPr>
        <p:blipFill>
          <a:blip r:embed="rId1"/>
          <a:stretch/>
        </p:blipFill>
        <p:spPr>
          <a:xfrm>
            <a:off x="920160" y="2193120"/>
            <a:ext cx="8671680" cy="2721240"/>
          </a:xfrm>
          <a:prstGeom prst="rect">
            <a:avLst/>
          </a:prstGeom>
          <a:ln w="0">
            <a:noFill/>
          </a:ln>
        </p:spPr>
      </p:pic>
      <p:sp>
        <p:nvSpPr>
          <p:cNvPr id="26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632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TODO: Placeholders ↔ format </a:t>
            </a: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strings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65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632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fontScale="95000"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A way to interleave numbers is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Elegant and easy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more in your notes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66" name="Rectangle: Rounded Corners 3"/>
          <p:cNvSpPr/>
          <p:nvPr/>
        </p:nvSpPr>
        <p:spPr>
          <a:xfrm>
            <a:off x="7280280" y="3954240"/>
            <a:ext cx="524160" cy="347760"/>
          </a:xfrm>
          <a:prstGeom prst="roundRect">
            <a:avLst>
              <a:gd name="adj" fmla="val 16667"/>
            </a:avLst>
          </a:prstGeom>
          <a:noFill/>
          <a:ln w="57150">
            <a:solidFill>
              <a:srgbClr val="ed7d3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/>
        </p:style>
      </p:sp>
      <p:sp>
        <p:nvSpPr>
          <p:cNvPr id="267" name="Rectangle: Rounded Corners 7"/>
          <p:cNvSpPr/>
          <p:nvPr/>
        </p:nvSpPr>
        <p:spPr>
          <a:xfrm>
            <a:off x="9144720" y="3954240"/>
            <a:ext cx="210600" cy="353520"/>
          </a:xfrm>
          <a:prstGeom prst="roundRect">
            <a:avLst>
              <a:gd name="adj" fmla="val 16667"/>
            </a:avLst>
          </a:prstGeom>
          <a:noFill/>
          <a:ln w="57150">
            <a:solidFill>
              <a:srgbClr val="ed7d3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/>
        </p:style>
      </p:sp>
      <p:sp>
        <p:nvSpPr>
          <p:cNvPr id="268" name="Straight Arrow Connector 8"/>
          <p:cNvSpPr/>
          <p:nvPr/>
        </p:nvSpPr>
        <p:spPr>
          <a:xfrm flipH="1">
            <a:off x="7804800" y="3917880"/>
            <a:ext cx="1207440" cy="36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150">
            <a:solidFill>
              <a:srgbClr val="4472c4"/>
            </a:solidFill>
            <a:tailEnd len="med" type="triangle" w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/>
        </p:style>
      </p:sp>
    </p:spTree>
  </p:cSld>
  <p:transition spd="slow">
    <p:push dir="u"/>
  </p:transition>
  <p:timing>
    <p:tnLst>
      <p:par>
        <p:cTn id="133" dur="indefinite" restart="never" nodeType="tmRoot">
          <p:childTnLst>
            <p:seq>
              <p:cTn id="134" dur="indefinite" nodeType="mainSeq">
                <p:childTnLst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39" dur="500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40" dur="500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45" dur="500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46" dur="500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51" dur="500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52" dur="500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632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Commenting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0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632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Useful when your code needs further explanation. Either for your future self and anybody else.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Useful when you want to remove the code from execution but not permanently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Comments in Python are done with #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71" name="Picture 4" descr="A screenshot of a cell phone&#10;&#10;Description generated with high confidence"/>
          <p:cNvPicPr/>
          <p:nvPr/>
        </p:nvPicPr>
        <p:blipFill>
          <a:blip r:embed="rId1"/>
          <a:stretch/>
        </p:blipFill>
        <p:spPr>
          <a:xfrm>
            <a:off x="841680" y="4425840"/>
            <a:ext cx="10076040" cy="874080"/>
          </a:xfrm>
          <a:prstGeom prst="rect">
            <a:avLst/>
          </a:prstGeom>
          <a:ln w="0">
            <a:noFill/>
          </a:ln>
        </p:spPr>
      </p:pic>
    </p:spTree>
  </p:cSld>
  <p:transition spd="slow">
    <p:push dir="u"/>
  </p:transition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632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2 Modes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6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632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marL="514440" indent="-5144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AutoNum type="arabicPeriod"/>
            </a:pPr>
            <a:r>
              <a:rPr b="1" lang="en-US" sz="2800" spc="-1" strike="noStrike">
                <a:solidFill>
                  <a:srgbClr val="000000"/>
                </a:solidFill>
                <a:latin typeface="Calibri"/>
              </a:rPr>
              <a:t>Jupyter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Python can be run in notebooks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Similar to Mathematica or MATLAB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Used extensively in research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US" sz="2800" spc="-1" strike="noStrike">
                <a:solidFill>
                  <a:srgbClr val="000000"/>
                </a:solidFill>
                <a:latin typeface="Calibri"/>
              </a:rPr>
              <a:t>2.   Python scripts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What if we want to run more than a few lines of code?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Then we must write text files in .py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transition spd="slow">
    <p:push dir="u"/>
  </p:transition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632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Jupyter notebooks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480420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Easy to use environment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Web-based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Combines both text and code into one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Come with a great number of useful packages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39" name="Picture 6" descr="A screenshot of a social media post&#10;&#10;Description generated with very high confidence"/>
          <p:cNvPicPr/>
          <p:nvPr/>
        </p:nvPicPr>
        <p:blipFill>
          <a:blip r:embed="rId1"/>
          <a:stretch/>
        </p:blipFill>
        <p:spPr>
          <a:xfrm>
            <a:off x="5761800" y="1351080"/>
            <a:ext cx="6140160" cy="4563720"/>
          </a:xfrm>
          <a:prstGeom prst="rect">
            <a:avLst/>
          </a:prstGeom>
          <a:ln w="0">
            <a:noFill/>
          </a:ln>
        </p:spPr>
      </p:pic>
    </p:spTree>
  </p:cSld>
  <p:transition spd="slow">
    <p:push dir="u"/>
  </p:transition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CustomShape 3"/>
          <p:cNvSpPr/>
          <p:nvPr/>
        </p:nvSpPr>
        <p:spPr>
          <a:xfrm>
            <a:off x="373320" y="699120"/>
            <a:ext cx="3461400" cy="340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700" spc="-1" strike="noStrike">
                <a:solidFill>
                  <a:srgbClr val="ffffff"/>
                </a:solidFill>
                <a:latin typeface="Arial"/>
                <a:ea typeface="Arial"/>
              </a:rPr>
              <a:t>Setting up Python (3.x)</a:t>
            </a:r>
            <a:endParaRPr b="0" lang="en-IN" sz="37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IN" sz="37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en-US" sz="3700" spc="-1" strike="noStrike">
                <a:solidFill>
                  <a:srgbClr val="ffffff"/>
                </a:solidFill>
                <a:latin typeface="Arial"/>
                <a:ea typeface="Arial"/>
              </a:rPr>
              <a:t>Consoles</a:t>
            </a:r>
            <a:endParaRPr b="0" lang="en-IN" sz="3700" spc="-1" strike="noStrike">
              <a:latin typeface="Arial"/>
            </a:endParaRPr>
          </a:p>
        </p:txBody>
      </p:sp>
      <p:sp>
        <p:nvSpPr>
          <p:cNvPr id="141" name="CustomShape 6"/>
          <p:cNvSpPr/>
          <p:nvPr/>
        </p:nvSpPr>
        <p:spPr>
          <a:xfrm>
            <a:off x="4864320" y="699120"/>
            <a:ext cx="5943600" cy="811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Autofit/>
          </a:bodyPr>
          <a:p>
            <a:pPr marL="457200" indent="-326520">
              <a:lnSpc>
                <a:spcPct val="115000"/>
              </a:lnSpc>
              <a:spcAft>
                <a:spcPts val="1599"/>
              </a:spcAft>
              <a:buClr>
                <a:srgbClr val="434343"/>
              </a:buClr>
              <a:buFont typeface="Wingdings" charset="2"/>
              <a:buChar char=""/>
            </a:pPr>
            <a:r>
              <a:rPr b="0" lang="en-US" sz="1600" spc="-1" strike="noStrike">
                <a:solidFill>
                  <a:srgbClr val="434343"/>
                </a:solidFill>
                <a:latin typeface="Arial"/>
                <a:ea typeface="Arial"/>
              </a:rPr>
              <a:t>Can download from </a:t>
            </a:r>
            <a:r>
              <a:rPr b="0" lang="en-US" sz="1600" spc="-1" strike="noStrike" u="sng">
                <a:solidFill>
                  <a:srgbClr val="000000"/>
                </a:solidFill>
                <a:uFillTx/>
                <a:latin typeface="Arial"/>
                <a:ea typeface="Arial"/>
                <a:hlinkClick r:id="rId1"/>
              </a:rPr>
              <a:t>https://www.python.org</a:t>
            </a:r>
            <a:r>
              <a:rPr b="0" lang="en-US" sz="1600" spc="-1" strike="noStrike">
                <a:solidFill>
                  <a:srgbClr val="434343"/>
                </a:solidFill>
                <a:latin typeface="Arial"/>
                <a:ea typeface="Arial"/>
              </a:rPr>
              <a:t> and install basic python</a:t>
            </a:r>
            <a:endParaRPr b="0" lang="en-IN" sz="1600" spc="-1" strike="noStrike">
              <a:latin typeface="Arial"/>
            </a:endParaRPr>
          </a:p>
          <a:p>
            <a:pPr>
              <a:lnSpc>
                <a:spcPct val="115000"/>
              </a:lnSpc>
              <a:spcAft>
                <a:spcPts val="1599"/>
              </a:spcAft>
              <a:buNone/>
            </a:pPr>
            <a:endParaRPr b="0" lang="en-IN" sz="1600" spc="-1" strike="noStrike">
              <a:latin typeface="Arial"/>
            </a:endParaRPr>
          </a:p>
          <a:p>
            <a:pPr marL="457200" indent="-326520">
              <a:lnSpc>
                <a:spcPct val="115000"/>
              </a:lnSpc>
              <a:spcAft>
                <a:spcPts val="1599"/>
              </a:spcAft>
              <a:buClr>
                <a:srgbClr val="434343"/>
              </a:buClr>
              <a:buFont typeface="Wingdings" charset="2"/>
              <a:buChar char=""/>
            </a:pPr>
            <a:r>
              <a:rPr b="0" lang="en-US" sz="1600" spc="-1" strike="noStrike">
                <a:solidFill>
                  <a:srgbClr val="434343"/>
                </a:solidFill>
                <a:latin typeface="Arial"/>
                <a:ea typeface="Arial"/>
              </a:rPr>
              <a:t>But you will need to manually install scientific computing packages and modules (numpy, scipy, matplotlib etc.)</a:t>
            </a:r>
            <a:endParaRPr b="0" lang="en-IN" sz="1600" spc="-1" strike="noStrike">
              <a:latin typeface="Arial"/>
            </a:endParaRPr>
          </a:p>
          <a:p>
            <a:pPr>
              <a:lnSpc>
                <a:spcPct val="115000"/>
              </a:lnSpc>
              <a:spcAft>
                <a:spcPts val="1599"/>
              </a:spcAft>
              <a:buNone/>
            </a:pPr>
            <a:endParaRPr b="0" lang="en-IN" sz="1600" spc="-1" strike="noStrike">
              <a:latin typeface="Arial"/>
            </a:endParaRPr>
          </a:p>
          <a:p>
            <a:pPr marL="457200" indent="-326520">
              <a:lnSpc>
                <a:spcPct val="115000"/>
              </a:lnSpc>
              <a:spcAft>
                <a:spcPts val="1599"/>
              </a:spcAft>
              <a:buClr>
                <a:srgbClr val="434343"/>
              </a:buClr>
              <a:buFont typeface="Wingdings" charset="2"/>
              <a:buChar char=""/>
            </a:pPr>
            <a:r>
              <a:rPr b="0" lang="en-US" sz="1600" spc="-1" strike="noStrike">
                <a:solidFill>
                  <a:srgbClr val="434343"/>
                </a:solidFill>
                <a:latin typeface="Arial"/>
                <a:ea typeface="Arial"/>
              </a:rPr>
              <a:t>There are python ‘distributions’ where these are all bundled. Scientific-computing-specific distributions of python include ‘anaconda’</a:t>
            </a:r>
            <a:endParaRPr b="0" lang="en-IN" sz="1600" spc="-1" strike="noStrike">
              <a:latin typeface="Arial"/>
            </a:endParaRPr>
          </a:p>
        </p:txBody>
      </p:sp>
      <p:pic>
        <p:nvPicPr>
          <p:cNvPr id="142" name="Picture 3" descr=""/>
          <p:cNvPicPr/>
          <p:nvPr/>
        </p:nvPicPr>
        <p:blipFill>
          <a:blip r:embed="rId2"/>
          <a:stretch/>
        </p:blipFill>
        <p:spPr>
          <a:xfrm>
            <a:off x="8618760" y="4825080"/>
            <a:ext cx="3479400" cy="1958040"/>
          </a:xfrm>
          <a:prstGeom prst="rect">
            <a:avLst/>
          </a:prstGeom>
          <a:ln w="0">
            <a:noFill/>
          </a:ln>
        </p:spPr>
      </p:pic>
      <p:sp>
        <p:nvSpPr>
          <p:cNvPr id="143" name="CustomShape 7"/>
          <p:cNvSpPr/>
          <p:nvPr/>
        </p:nvSpPr>
        <p:spPr>
          <a:xfrm>
            <a:off x="304560" y="5423400"/>
            <a:ext cx="12197160" cy="776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Instruction Video (in Bengali):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IN" sz="1800" spc="-1" strike="noStrike">
                <a:solidFill>
                  <a:srgbClr val="2a6099"/>
                </a:solidFill>
                <a:latin typeface="Arial"/>
                <a:ea typeface="DejaVu Sans"/>
              </a:rPr>
              <a:t>http://y2u.be/j64xgNo89qk</a:t>
            </a:r>
            <a:endParaRPr b="0" lang="en-IN" sz="1800" spc="-1" strike="noStrike">
              <a:latin typeface="Arial"/>
            </a:endParaRPr>
          </a:p>
        </p:txBody>
      </p:sp>
      <p:pic>
        <p:nvPicPr>
          <p:cNvPr id="144" name="Picture 16" descr=""/>
          <p:cNvPicPr/>
          <p:nvPr/>
        </p:nvPicPr>
        <p:blipFill>
          <a:blip r:embed="rId3"/>
          <a:stretch/>
        </p:blipFill>
        <p:spPr>
          <a:xfrm>
            <a:off x="4496040" y="4678200"/>
            <a:ext cx="2344680" cy="2177280"/>
          </a:xfrm>
          <a:prstGeom prst="rect">
            <a:avLst/>
          </a:prstGeom>
          <a:ln w="0">
            <a:noFill/>
          </a:ln>
        </p:spPr>
      </p:pic>
      <p:sp>
        <p:nvSpPr>
          <p:cNvPr id="145" name=""/>
          <p:cNvSpPr txBox="1"/>
          <p:nvPr/>
        </p:nvSpPr>
        <p:spPr>
          <a:xfrm>
            <a:off x="216000" y="1554840"/>
            <a:ext cx="522000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000000"/>
                </a:solidFill>
                <a:latin typeface="Arial"/>
                <a:ea typeface="Arial"/>
              </a:rPr>
              <a:t>Setting up Python (3.x)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" descr=""/>
          <p:cNvPicPr/>
          <p:nvPr/>
        </p:nvPicPr>
        <p:blipFill>
          <a:blip r:embed="rId1"/>
          <a:stretch/>
        </p:blipFill>
        <p:spPr>
          <a:xfrm>
            <a:off x="75240" y="900000"/>
            <a:ext cx="11986200" cy="5958360"/>
          </a:xfrm>
          <a:prstGeom prst="rect">
            <a:avLst/>
          </a:prstGeom>
          <a:ln w="0">
            <a:noFill/>
          </a:ln>
        </p:spPr>
      </p:pic>
      <p:sp>
        <p:nvSpPr>
          <p:cNvPr id="147" name=""/>
          <p:cNvSpPr txBox="1"/>
          <p:nvPr/>
        </p:nvSpPr>
        <p:spPr>
          <a:xfrm>
            <a:off x="3600000" y="540000"/>
            <a:ext cx="5024160" cy="346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solidFill>
                  <a:srgbClr val="434343"/>
                </a:solidFill>
                <a:latin typeface="Arial"/>
                <a:ea typeface="Arial"/>
              </a:rPr>
              <a:t>Download anaconda from https://anaconda.com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48" name=""/>
          <p:cNvSpPr/>
          <p:nvPr/>
        </p:nvSpPr>
        <p:spPr>
          <a:xfrm>
            <a:off x="8460000" y="1440000"/>
            <a:ext cx="1260000" cy="360000"/>
          </a:xfrm>
          <a:prstGeom prst="ellipse">
            <a:avLst/>
          </a:prstGeom>
          <a:noFill/>
          <a:ln w="72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"/>
          <p:cNvSpPr txBox="1"/>
          <p:nvPr/>
        </p:nvSpPr>
        <p:spPr>
          <a:xfrm>
            <a:off x="3600000" y="540000"/>
            <a:ext cx="5024160" cy="346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solidFill>
                  <a:srgbClr val="434343"/>
                </a:solidFill>
                <a:latin typeface="Arial"/>
                <a:ea typeface="Arial"/>
              </a:rPr>
              <a:t>Download anaconda from https://anaconda.com</a:t>
            </a:r>
            <a:endParaRPr b="0" lang="en-IN" sz="1800" spc="-1" strike="noStrike">
              <a:latin typeface="Arial"/>
            </a:endParaRPr>
          </a:p>
        </p:txBody>
      </p:sp>
      <p:pic>
        <p:nvPicPr>
          <p:cNvPr id="150" name="" descr=""/>
          <p:cNvPicPr/>
          <p:nvPr/>
        </p:nvPicPr>
        <p:blipFill>
          <a:blip r:embed="rId1"/>
          <a:stretch/>
        </p:blipFill>
        <p:spPr>
          <a:xfrm>
            <a:off x="11160" y="886680"/>
            <a:ext cx="12048840" cy="5923440"/>
          </a:xfrm>
          <a:prstGeom prst="rect">
            <a:avLst/>
          </a:prstGeom>
          <a:ln w="0">
            <a:noFill/>
          </a:ln>
        </p:spPr>
      </p:pic>
      <p:sp>
        <p:nvSpPr>
          <p:cNvPr id="151" name=""/>
          <p:cNvSpPr/>
          <p:nvPr/>
        </p:nvSpPr>
        <p:spPr>
          <a:xfrm>
            <a:off x="7560000" y="5220000"/>
            <a:ext cx="1260000" cy="360000"/>
          </a:xfrm>
          <a:prstGeom prst="ellipse">
            <a:avLst/>
          </a:prstGeom>
          <a:noFill/>
          <a:ln w="72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2" name=""/>
          <p:cNvSpPr txBox="1"/>
          <p:nvPr/>
        </p:nvSpPr>
        <p:spPr>
          <a:xfrm>
            <a:off x="3399840" y="6444000"/>
            <a:ext cx="7184160" cy="360000"/>
          </a:xfrm>
          <a:prstGeom prst="rect">
            <a:avLst/>
          </a:prstGeom>
          <a:solidFill>
            <a:srgbClr val="ff0000"/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solidFill>
                  <a:srgbClr val="1c1c1c"/>
                </a:solidFill>
                <a:latin typeface="Arial"/>
                <a:ea typeface="Arial"/>
              </a:rPr>
              <a:t>Download the installer app. Double-click it to install anaconda python</a:t>
            </a:r>
            <a:endParaRPr b="0" lang="en-IN" sz="1800" spc="-1" strike="noStrike">
              <a:solidFill>
                <a:srgbClr val="1c1c1c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7" dur="indefinite" restart="never" nodeType="tmRoot">
          <p:childTnLst>
            <p:seq>
              <p:cTn id="8" dur="indefinite" nodeType="mainSeq">
                <p:childTnLst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CustomShape 4"/>
          <p:cNvSpPr/>
          <p:nvPr/>
        </p:nvSpPr>
        <p:spPr>
          <a:xfrm>
            <a:off x="373320" y="699120"/>
            <a:ext cx="3461400" cy="340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700" spc="-1" strike="noStrike">
                <a:solidFill>
                  <a:srgbClr val="ffffff"/>
                </a:solidFill>
                <a:latin typeface="Arial"/>
                <a:ea typeface="Arial"/>
              </a:rPr>
              <a:t>Setting up Python (3.x)</a:t>
            </a:r>
            <a:endParaRPr b="0" lang="en-IN" sz="37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IN" sz="37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en-US" sz="3700" spc="-1" strike="noStrike">
                <a:solidFill>
                  <a:srgbClr val="ffffff"/>
                </a:solidFill>
                <a:latin typeface="Arial"/>
                <a:ea typeface="Arial"/>
              </a:rPr>
              <a:t>Consoles</a:t>
            </a:r>
            <a:endParaRPr b="0" lang="en-IN" sz="3700" spc="-1" strike="noStrike">
              <a:latin typeface="Arial"/>
            </a:endParaRPr>
          </a:p>
        </p:txBody>
      </p:sp>
      <p:sp>
        <p:nvSpPr>
          <p:cNvPr id="154" name="CustomShape 5"/>
          <p:cNvSpPr/>
          <p:nvPr/>
        </p:nvSpPr>
        <p:spPr>
          <a:xfrm>
            <a:off x="4864320" y="699120"/>
            <a:ext cx="5943600" cy="1586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Autofit/>
          </a:bodyPr>
          <a:p>
            <a:pPr marL="457200" indent="-339480">
              <a:lnSpc>
                <a:spcPct val="115000"/>
              </a:lnSpc>
              <a:buClr>
                <a:srgbClr val="434343"/>
              </a:buClr>
              <a:buFont typeface="StarSymbol"/>
              <a:buAutoNum type="arabicPeriod"/>
            </a:pPr>
            <a:r>
              <a:rPr b="0" lang="en-US" sz="1800" spc="-1" strike="noStrike">
                <a:solidFill>
                  <a:srgbClr val="434343"/>
                </a:solidFill>
                <a:latin typeface="Arial"/>
                <a:ea typeface="Arial"/>
              </a:rPr>
              <a:t>Download anaconda from </a:t>
            </a:r>
            <a:r>
              <a:rPr b="0" lang="en-US" sz="1800" spc="-1" strike="noStrike" u="sng">
                <a:solidFill>
                  <a:srgbClr val="000000"/>
                </a:solidFill>
                <a:uFillTx/>
                <a:latin typeface="Arial"/>
                <a:ea typeface="Arial"/>
                <a:hlinkClick r:id="rId1"/>
              </a:rPr>
              <a:t>https://anaconda.com</a:t>
            </a:r>
            <a:endParaRPr b="0" lang="en-IN" sz="1800" spc="-1" strike="noStrike">
              <a:latin typeface="Arial"/>
            </a:endParaRPr>
          </a:p>
          <a:p>
            <a:pPr marL="457200" indent="-339480">
              <a:lnSpc>
                <a:spcPct val="115000"/>
              </a:lnSpc>
              <a:spcAft>
                <a:spcPts val="1599"/>
              </a:spcAft>
              <a:buClr>
                <a:srgbClr val="434343"/>
              </a:buClr>
              <a:buFont typeface="StarSymbol"/>
              <a:buAutoNum type="arabicPeriod"/>
            </a:pPr>
            <a:r>
              <a:rPr b="0" lang="en-US" sz="1800" spc="-1" strike="noStrike">
                <a:solidFill>
                  <a:srgbClr val="434343"/>
                </a:solidFill>
                <a:latin typeface="Arial"/>
                <a:ea typeface="Arial"/>
              </a:rPr>
              <a:t>Install anaconda and start anaconda navigator</a:t>
            </a:r>
            <a:endParaRPr b="0" lang="en-IN" sz="1800" spc="-1" strike="noStrike">
              <a:latin typeface="Arial"/>
            </a:endParaRPr>
          </a:p>
        </p:txBody>
      </p:sp>
      <p:pic>
        <p:nvPicPr>
          <p:cNvPr id="155" name="Shape 85_ 2" descr=""/>
          <p:cNvPicPr/>
          <p:nvPr/>
        </p:nvPicPr>
        <p:blipFill>
          <a:blip r:embed="rId2"/>
          <a:stretch/>
        </p:blipFill>
        <p:spPr>
          <a:xfrm>
            <a:off x="5193720" y="1620000"/>
            <a:ext cx="6686280" cy="2700720"/>
          </a:xfrm>
          <a:prstGeom prst="rect">
            <a:avLst/>
          </a:prstGeom>
          <a:ln w="0">
            <a:noFill/>
          </a:ln>
        </p:spPr>
      </p:pic>
      <p:pic>
        <p:nvPicPr>
          <p:cNvPr id="156" name="Picture 17" descr=""/>
          <p:cNvPicPr/>
          <p:nvPr/>
        </p:nvPicPr>
        <p:blipFill>
          <a:blip r:embed="rId3"/>
          <a:stretch/>
        </p:blipFill>
        <p:spPr>
          <a:xfrm>
            <a:off x="8618760" y="4825080"/>
            <a:ext cx="3479400" cy="1958040"/>
          </a:xfrm>
          <a:prstGeom prst="rect">
            <a:avLst/>
          </a:prstGeom>
          <a:ln w="0">
            <a:noFill/>
          </a:ln>
        </p:spPr>
      </p:pic>
      <p:sp>
        <p:nvSpPr>
          <p:cNvPr id="157" name=""/>
          <p:cNvSpPr txBox="1"/>
          <p:nvPr/>
        </p:nvSpPr>
        <p:spPr>
          <a:xfrm>
            <a:off x="216000" y="1555200"/>
            <a:ext cx="522000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000000"/>
                </a:solidFill>
                <a:latin typeface="Arial"/>
                <a:ea typeface="Arial"/>
              </a:rPr>
              <a:t>Setting up Python (3.x)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</TotalTime>
  <Application>LibreOffice/7.3.7.2$Linux_X86_64 LibreOffice_project/30$Build-2</Application>
  <AppVersion>15.0000</AppVersion>
  <Words>2016</Words>
  <Paragraphs>364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en-IN</dc:language>
  <cp:lastModifiedBy/>
  <dcterms:modified xsi:type="dcterms:W3CDTF">2024-08-05T19:49:13Z</dcterms:modified>
  <cp:revision>3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50</vt:i4>
  </property>
  <property fmtid="{D5CDD505-2E9C-101B-9397-08002B2CF9AE}" pid="3" name="PresentationFormat">
    <vt:lpwstr>Widescreen</vt:lpwstr>
  </property>
  <property fmtid="{D5CDD505-2E9C-101B-9397-08002B2CF9AE}" pid="4" name="Slides">
    <vt:i4>55</vt:i4>
  </property>
</Properties>
</file>